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League Spartan" charset="1" panose="00000800000000000000"/>
      <p:regular r:id="rId25"/>
    </p:embeddedFont>
    <p:embeddedFont>
      <p:font typeface="Glacial Indifference" charset="1" panose="00000000000000000000"/>
      <p:regular r:id="rId26"/>
    </p:embeddedFont>
    <p:embeddedFont>
      <p:font typeface="Glacial Indifference Bold" charset="1" panose="000008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7.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2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png" Type="http://schemas.openxmlformats.org/officeDocument/2006/relationships/image"/><Relationship Id="rId2" Target="../media/image9.png" Type="http://schemas.openxmlformats.org/officeDocument/2006/relationships/image"/><Relationship Id="rId3" Target="../media/image10.svg" Type="http://schemas.openxmlformats.org/officeDocument/2006/relationships/image"/><Relationship Id="rId4" Target="../media/image30.png" Type="http://schemas.openxmlformats.org/officeDocument/2006/relationships/image"/><Relationship Id="rId5" Target="../media/image31.svg" Type="http://schemas.openxmlformats.org/officeDocument/2006/relationships/image"/><Relationship Id="rId6" Target="../media/image32.png" Type="http://schemas.openxmlformats.org/officeDocument/2006/relationships/image"/><Relationship Id="rId7" Target="../media/image33.svg" Type="http://schemas.openxmlformats.org/officeDocument/2006/relationships/image"/><Relationship Id="rId8" Target="../media/image34.png" Type="http://schemas.openxmlformats.org/officeDocument/2006/relationships/image"/><Relationship Id="rId9" Target="../media/image35.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CF2A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5400000">
            <a:off x="10874657" y="616418"/>
            <a:ext cx="11772936" cy="12597500"/>
          </a:xfrm>
          <a:custGeom>
            <a:avLst/>
            <a:gdLst/>
            <a:ahLst/>
            <a:cxnLst/>
            <a:rect r="r" b="b" t="t" l="l"/>
            <a:pathLst>
              <a:path h="12597500" w="11772936">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5963909" y="5013831"/>
            <a:ext cx="6360182" cy="5273169"/>
          </a:xfrm>
          <a:custGeom>
            <a:avLst/>
            <a:gdLst/>
            <a:ahLst/>
            <a:cxnLst/>
            <a:rect r="r" b="b" t="t" l="l"/>
            <a:pathLst>
              <a:path h="5273169" w="6360182">
                <a:moveTo>
                  <a:pt x="0" y="0"/>
                </a:moveTo>
                <a:lnTo>
                  <a:pt x="6360182" y="0"/>
                </a:lnTo>
                <a:lnTo>
                  <a:pt x="6360182" y="5273169"/>
                </a:lnTo>
                <a:lnTo>
                  <a:pt x="0" y="52731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2731119" y="1666068"/>
            <a:ext cx="12825762" cy="1908174"/>
          </a:xfrm>
          <a:prstGeom prst="rect">
            <a:avLst/>
          </a:prstGeom>
        </p:spPr>
        <p:txBody>
          <a:bodyPr anchor="t" rtlCol="false" tIns="0" lIns="0" bIns="0" rIns="0">
            <a:spAutoFit/>
          </a:bodyPr>
          <a:lstStyle/>
          <a:p>
            <a:pPr algn="ctr">
              <a:lnSpc>
                <a:spcPts val="7700"/>
              </a:lnSpc>
            </a:pPr>
            <a:r>
              <a:rPr lang="en-US" b="true" sz="5500">
                <a:solidFill>
                  <a:srgbClr val="3A6367"/>
                </a:solidFill>
                <a:latin typeface="League Spartan"/>
                <a:ea typeface="League Spartan"/>
                <a:cs typeface="League Spartan"/>
                <a:sym typeface="League Spartan"/>
              </a:rPr>
              <a:t>SUPREME COURT GUIDELINES FOR EDUCATIONAL INSTITUTIONS</a:t>
            </a:r>
          </a:p>
        </p:txBody>
      </p:sp>
      <p:sp>
        <p:nvSpPr>
          <p:cNvPr name="TextBox 6" id="6"/>
          <p:cNvSpPr txBox="true"/>
          <p:nvPr/>
        </p:nvSpPr>
        <p:spPr>
          <a:xfrm rot="0">
            <a:off x="4433538" y="3677988"/>
            <a:ext cx="9420923" cy="698500"/>
          </a:xfrm>
          <a:prstGeom prst="rect">
            <a:avLst/>
          </a:prstGeom>
        </p:spPr>
        <p:txBody>
          <a:bodyPr anchor="t" rtlCol="false" tIns="0" lIns="0" bIns="0" rIns="0">
            <a:spAutoFit/>
          </a:bodyPr>
          <a:lstStyle/>
          <a:p>
            <a:pPr algn="ctr">
              <a:lnSpc>
                <a:spcPts val="5600"/>
              </a:lnSpc>
            </a:pPr>
            <a:r>
              <a:rPr lang="en-US" sz="4000">
                <a:solidFill>
                  <a:srgbClr val="000000"/>
                </a:solidFill>
                <a:latin typeface="Glacial Indifference"/>
                <a:ea typeface="Glacial Indifference"/>
                <a:cs typeface="Glacial Indifference"/>
                <a:sym typeface="Glacial Indifference"/>
              </a:rPr>
              <a:t>Created by Varanasi Chinmoy</a:t>
            </a:r>
          </a:p>
        </p:txBody>
      </p:sp>
      <p:sp>
        <p:nvSpPr>
          <p:cNvPr name="TextBox 7" id="7"/>
          <p:cNvSpPr txBox="true"/>
          <p:nvPr/>
        </p:nvSpPr>
        <p:spPr>
          <a:xfrm rot="0">
            <a:off x="3159207" y="624840"/>
            <a:ext cx="11969585" cy="721995"/>
          </a:xfrm>
          <a:prstGeom prst="rect">
            <a:avLst/>
          </a:prstGeom>
        </p:spPr>
        <p:txBody>
          <a:bodyPr anchor="t" rtlCol="false" tIns="0" lIns="0" bIns="0" rIns="0">
            <a:spAutoFit/>
          </a:bodyPr>
          <a:lstStyle/>
          <a:p>
            <a:pPr algn="ctr">
              <a:lnSpc>
                <a:spcPts val="5880"/>
              </a:lnSpc>
            </a:pPr>
            <a:r>
              <a:rPr lang="en-US" sz="4200">
                <a:solidFill>
                  <a:srgbClr val="000000"/>
                </a:solidFill>
                <a:latin typeface="Glacial Indifference"/>
                <a:ea typeface="Glacial Indifference"/>
                <a:cs typeface="Glacial Indifference"/>
                <a:sym typeface="Glacial Indifference"/>
              </a:rPr>
              <a:t>A PRESENTATION ABOUT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CF2A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88304" y="4068507"/>
            <a:ext cx="6876620" cy="6051426"/>
          </a:xfrm>
          <a:custGeom>
            <a:avLst/>
            <a:gdLst/>
            <a:ahLst/>
            <a:cxnLst/>
            <a:rect r="r" b="b" t="t" l="l"/>
            <a:pathLst>
              <a:path h="6051426" w="6876620">
                <a:moveTo>
                  <a:pt x="0" y="0"/>
                </a:moveTo>
                <a:lnTo>
                  <a:pt x="6876620" y="0"/>
                </a:lnTo>
                <a:lnTo>
                  <a:pt x="6876620" y="6051426"/>
                </a:lnTo>
                <a:lnTo>
                  <a:pt x="0" y="6051426"/>
                </a:lnTo>
                <a:lnTo>
                  <a:pt x="0" y="0"/>
                </a:lnTo>
                <a:close/>
              </a:path>
            </a:pathLst>
          </a:custGeom>
          <a:blipFill>
            <a:blip r:embed="rId4"/>
            <a:stretch>
              <a:fillRect l="0" t="0" r="0" b="0"/>
            </a:stretch>
          </a:blipFill>
        </p:spPr>
      </p:sp>
      <p:sp>
        <p:nvSpPr>
          <p:cNvPr name="TextBox 4" id="4"/>
          <p:cNvSpPr txBox="true"/>
          <p:nvPr/>
        </p:nvSpPr>
        <p:spPr>
          <a:xfrm rot="0">
            <a:off x="841663" y="574675"/>
            <a:ext cx="8761682" cy="31718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RECOGNISING WARNING SIGNS IN STUDENTS</a:t>
            </a:r>
          </a:p>
        </p:txBody>
      </p:sp>
      <p:grpSp>
        <p:nvGrpSpPr>
          <p:cNvPr name="Group 5" id="5"/>
          <p:cNvGrpSpPr/>
          <p:nvPr/>
        </p:nvGrpSpPr>
        <p:grpSpPr>
          <a:xfrm rot="0">
            <a:off x="10058400" y="0"/>
            <a:ext cx="8229600" cy="10287000"/>
            <a:chOff x="0" y="0"/>
            <a:chExt cx="3567681" cy="4459601"/>
          </a:xfrm>
        </p:grpSpPr>
        <p:sp>
          <p:nvSpPr>
            <p:cNvPr name="Freeform 6" id="6"/>
            <p:cNvSpPr/>
            <p:nvPr/>
          </p:nvSpPr>
          <p:spPr>
            <a:xfrm flipH="false" flipV="false" rot="0">
              <a:off x="0" y="0"/>
              <a:ext cx="3567681" cy="4459601"/>
            </a:xfrm>
            <a:custGeom>
              <a:avLst/>
              <a:gdLst/>
              <a:ahLst/>
              <a:cxnLst/>
              <a:rect r="r" b="b" t="t" l="l"/>
              <a:pathLst>
                <a:path h="4459601" w="3567681">
                  <a:moveTo>
                    <a:pt x="0" y="0"/>
                  </a:moveTo>
                  <a:lnTo>
                    <a:pt x="3567681" y="0"/>
                  </a:lnTo>
                  <a:lnTo>
                    <a:pt x="3567681" y="4459601"/>
                  </a:lnTo>
                  <a:lnTo>
                    <a:pt x="0" y="4459601"/>
                  </a:lnTo>
                  <a:close/>
                </a:path>
              </a:pathLst>
            </a:custGeom>
            <a:solidFill>
              <a:srgbClr val="3A6367"/>
            </a:solidFill>
          </p:spPr>
        </p:sp>
      </p:grpSp>
      <p:sp>
        <p:nvSpPr>
          <p:cNvPr name="TextBox 7" id="7"/>
          <p:cNvSpPr txBox="true"/>
          <p:nvPr/>
        </p:nvSpPr>
        <p:spPr>
          <a:xfrm rot="0">
            <a:off x="10577653" y="971550"/>
            <a:ext cx="6924795" cy="2223770"/>
          </a:xfrm>
          <a:prstGeom prst="rect">
            <a:avLst/>
          </a:prstGeom>
        </p:spPr>
        <p:txBody>
          <a:bodyPr anchor="t" rtlCol="false" tIns="0" lIns="0" bIns="0" rIns="0">
            <a:spAutoFit/>
          </a:bodyPr>
          <a:lstStyle/>
          <a:p>
            <a:pPr algn="ctr">
              <a:lnSpc>
                <a:spcPts val="4480"/>
              </a:lnSpc>
            </a:pPr>
            <a:r>
              <a:rPr lang="en-US" b="true" sz="3200">
                <a:solidFill>
                  <a:srgbClr val="F2F2F2"/>
                </a:solidFill>
                <a:latin typeface="Glacial Indifference Bold"/>
                <a:ea typeface="Glacial Indifference Bold"/>
                <a:cs typeface="Glacial Indifference Bold"/>
                <a:sym typeface="Glacial Indifference Bold"/>
              </a:rPr>
              <a:t>Timely detection prevents escalation and promotes proactive mental health support within the institution.</a:t>
            </a:r>
          </a:p>
        </p:txBody>
      </p:sp>
      <p:sp>
        <p:nvSpPr>
          <p:cNvPr name="TextBox 8" id="8"/>
          <p:cNvSpPr txBox="true"/>
          <p:nvPr/>
        </p:nvSpPr>
        <p:spPr>
          <a:xfrm rot="0">
            <a:off x="10793931" y="5348605"/>
            <a:ext cx="6708518" cy="3909695"/>
          </a:xfrm>
          <a:prstGeom prst="rect">
            <a:avLst/>
          </a:prstGeom>
        </p:spPr>
        <p:txBody>
          <a:bodyPr anchor="t" rtlCol="false" tIns="0" lIns="0" bIns="0" rIns="0">
            <a:spAutoFit/>
          </a:bodyPr>
          <a:lstStyle/>
          <a:p>
            <a:pPr algn="just">
              <a:lnSpc>
                <a:spcPts val="4480"/>
              </a:lnSpc>
            </a:pPr>
            <a:r>
              <a:rPr lang="en-US" sz="3200">
                <a:solidFill>
                  <a:srgbClr val="F2F2F2"/>
                </a:solidFill>
                <a:latin typeface="Glacial Indifference"/>
                <a:ea typeface="Glacial Indifference"/>
                <a:cs typeface="Glacial Indifference"/>
                <a:sym typeface="Glacial Indifference"/>
              </a:rPr>
              <a:t>Early recognition of behavioral, emotional, or physical changes—such as withdrawal, declining grades, mood swings, absenteeism, or fatigue—allows staff to intervene timely. Training helps staff identify warning signs and respond responsibly.</a:t>
            </a:r>
          </a:p>
        </p:txBody>
      </p:sp>
      <p:sp>
        <p:nvSpPr>
          <p:cNvPr name="AutoShape 9" id="9"/>
          <p:cNvSpPr/>
          <p:nvPr/>
        </p:nvSpPr>
        <p:spPr>
          <a:xfrm>
            <a:off x="10902070" y="4068507"/>
            <a:ext cx="6492240" cy="0"/>
          </a:xfrm>
          <a:prstGeom prst="line">
            <a:avLst/>
          </a:prstGeom>
          <a:ln cap="flat" w="47625">
            <a:solidFill>
              <a:srgbClr val="CCF2A6"/>
            </a:solidFill>
            <a:prstDash val="solid"/>
            <a:headEnd type="none" len="sm" w="sm"/>
            <a:tailEnd type="none" len="sm" w="sm"/>
          </a:ln>
        </p:spPr>
      </p:sp>
    </p:spTree>
  </p:cSld>
  <p:clrMapOvr>
    <a:masterClrMapping/>
  </p:clrMapOvr>
  <p:transition spd="slow">
    <p:cover dir="l"/>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ABD3D0"/>
        </a:solidFill>
      </p:bgPr>
    </p:bg>
    <p:spTree>
      <p:nvGrpSpPr>
        <p:cNvPr id="1" name=""/>
        <p:cNvGrpSpPr/>
        <p:nvPr/>
      </p:nvGrpSpPr>
      <p:grpSpPr>
        <a:xfrm>
          <a:off x="0" y="0"/>
          <a:ext cx="0" cy="0"/>
          <a:chOff x="0" y="0"/>
          <a:chExt cx="0" cy="0"/>
        </a:xfrm>
      </p:grpSpPr>
      <p:grpSp>
        <p:nvGrpSpPr>
          <p:cNvPr name="Group 2" id="2"/>
          <p:cNvGrpSpPr/>
          <p:nvPr/>
        </p:nvGrpSpPr>
        <p:grpSpPr>
          <a:xfrm rot="0">
            <a:off x="10058400" y="0"/>
            <a:ext cx="8229600" cy="10287000"/>
            <a:chOff x="0" y="0"/>
            <a:chExt cx="3567681" cy="4459601"/>
          </a:xfrm>
        </p:grpSpPr>
        <p:sp>
          <p:nvSpPr>
            <p:cNvPr name="Freeform 3" id="3"/>
            <p:cNvSpPr/>
            <p:nvPr/>
          </p:nvSpPr>
          <p:spPr>
            <a:xfrm flipH="false" flipV="false" rot="0">
              <a:off x="0" y="0"/>
              <a:ext cx="3567681" cy="4459601"/>
            </a:xfrm>
            <a:custGeom>
              <a:avLst/>
              <a:gdLst/>
              <a:ahLst/>
              <a:cxnLst/>
              <a:rect r="r" b="b" t="t" l="l"/>
              <a:pathLst>
                <a:path h="4459601" w="3567681">
                  <a:moveTo>
                    <a:pt x="0" y="0"/>
                  </a:moveTo>
                  <a:lnTo>
                    <a:pt x="3567681" y="0"/>
                  </a:lnTo>
                  <a:lnTo>
                    <a:pt x="3567681" y="4459601"/>
                  </a:lnTo>
                  <a:lnTo>
                    <a:pt x="0" y="4459601"/>
                  </a:lnTo>
                  <a:close/>
                </a:path>
              </a:pathLst>
            </a:custGeom>
            <a:solidFill>
              <a:srgbClr val="3A6367"/>
            </a:solidFill>
          </p:spPr>
        </p:sp>
      </p:grpSp>
      <p:sp>
        <p:nvSpPr>
          <p:cNvPr name="AutoShape 4" id="4"/>
          <p:cNvSpPr/>
          <p:nvPr/>
        </p:nvSpPr>
        <p:spPr>
          <a:xfrm rot="0">
            <a:off x="10577653" y="4316071"/>
            <a:ext cx="6492240" cy="0"/>
          </a:xfrm>
          <a:prstGeom prst="line">
            <a:avLst/>
          </a:prstGeom>
          <a:ln cap="flat" w="47625">
            <a:solidFill>
              <a:srgbClr val="ABD3D0"/>
            </a:solidFill>
            <a:prstDash val="solid"/>
            <a:headEnd type="none" len="sm" w="sm"/>
            <a:tailEnd type="none" len="sm" w="sm"/>
          </a:ln>
        </p:spPr>
      </p:sp>
      <p:sp>
        <p:nvSpPr>
          <p:cNvPr name="Freeform 5" id="5"/>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48285" y="4006623"/>
            <a:ext cx="6921115" cy="6064627"/>
          </a:xfrm>
          <a:custGeom>
            <a:avLst/>
            <a:gdLst/>
            <a:ahLst/>
            <a:cxnLst/>
            <a:rect r="r" b="b" t="t" l="l"/>
            <a:pathLst>
              <a:path h="6064627" w="6921115">
                <a:moveTo>
                  <a:pt x="0" y="0"/>
                </a:moveTo>
                <a:lnTo>
                  <a:pt x="6921114" y="0"/>
                </a:lnTo>
                <a:lnTo>
                  <a:pt x="6921114" y="6064627"/>
                </a:lnTo>
                <a:lnTo>
                  <a:pt x="0" y="6064627"/>
                </a:lnTo>
                <a:lnTo>
                  <a:pt x="0" y="0"/>
                </a:lnTo>
                <a:close/>
              </a:path>
            </a:pathLst>
          </a:custGeom>
          <a:blipFill>
            <a:blip r:embed="rId4"/>
            <a:stretch>
              <a:fillRect l="0" t="0" r="0" b="0"/>
            </a:stretch>
          </a:blipFill>
        </p:spPr>
      </p:sp>
      <p:sp>
        <p:nvSpPr>
          <p:cNvPr name="TextBox 7" id="7"/>
          <p:cNvSpPr txBox="true"/>
          <p:nvPr/>
        </p:nvSpPr>
        <p:spPr>
          <a:xfrm rot="0">
            <a:off x="766848" y="574675"/>
            <a:ext cx="8848898" cy="31718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PREVENTING ACADEMIC PRESSURE &amp; BULLYING</a:t>
            </a:r>
          </a:p>
        </p:txBody>
      </p:sp>
      <p:sp>
        <p:nvSpPr>
          <p:cNvPr name="TextBox 8" id="8"/>
          <p:cNvSpPr txBox="true"/>
          <p:nvPr/>
        </p:nvSpPr>
        <p:spPr>
          <a:xfrm rot="0">
            <a:off x="10927080" y="641350"/>
            <a:ext cx="6492240" cy="2785745"/>
          </a:xfrm>
          <a:prstGeom prst="rect">
            <a:avLst/>
          </a:prstGeom>
        </p:spPr>
        <p:txBody>
          <a:bodyPr anchor="t" rtlCol="false" tIns="0" lIns="0" bIns="0" rIns="0">
            <a:spAutoFit/>
          </a:bodyPr>
          <a:lstStyle/>
          <a:p>
            <a:pPr algn="ctr">
              <a:lnSpc>
                <a:spcPts val="4480"/>
              </a:lnSpc>
            </a:pPr>
            <a:r>
              <a:rPr lang="en-US" b="true" sz="3200">
                <a:solidFill>
                  <a:srgbClr val="F2F2F2"/>
                </a:solidFill>
                <a:latin typeface="Glacial Indifference Bold"/>
                <a:ea typeface="Glacial Indifference Bold"/>
                <a:cs typeface="Glacial Indifference Bold"/>
                <a:sym typeface="Glacial Indifference Bold"/>
              </a:rPr>
              <a:t>Supportive academic environments reduce stress, increase engagement, and ensure students feel valued, safe, and motivated.</a:t>
            </a:r>
          </a:p>
        </p:txBody>
      </p:sp>
      <p:sp>
        <p:nvSpPr>
          <p:cNvPr name="TextBox 9" id="9"/>
          <p:cNvSpPr txBox="true"/>
          <p:nvPr/>
        </p:nvSpPr>
        <p:spPr>
          <a:xfrm rot="0">
            <a:off x="10752367" y="5192371"/>
            <a:ext cx="6841667" cy="3909695"/>
          </a:xfrm>
          <a:prstGeom prst="rect">
            <a:avLst/>
          </a:prstGeom>
        </p:spPr>
        <p:txBody>
          <a:bodyPr anchor="t" rtlCol="false" tIns="0" lIns="0" bIns="0" rIns="0">
            <a:spAutoFit/>
          </a:bodyPr>
          <a:lstStyle/>
          <a:p>
            <a:pPr algn="just">
              <a:lnSpc>
                <a:spcPts val="4480"/>
              </a:lnSpc>
            </a:pPr>
            <a:r>
              <a:rPr lang="en-US" sz="3200">
                <a:solidFill>
                  <a:srgbClr val="F2F2F2"/>
                </a:solidFill>
                <a:latin typeface="Glacial Indifference"/>
                <a:ea typeface="Glacial Indifference"/>
                <a:cs typeface="Glacial Indifference"/>
                <a:sym typeface="Glacial Indifference"/>
              </a:rPr>
              <a:t>Excessive academic expectations, public shaming, and peer comparisons harm student mental health. Staff should promote balanced workloads, positive reinforcement, and fair treatment, while strictly enforcing anti-bullying policies.</a:t>
            </a:r>
          </a:p>
        </p:txBody>
      </p:sp>
    </p:spTree>
  </p:cSld>
  <p:clrMapOvr>
    <a:masterClrMapping/>
  </p:clrMapOvr>
  <p:transition spd="slow">
    <p:cover dir="l"/>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AB7D1"/>
        </a:solidFill>
      </p:bgPr>
    </p:bg>
    <p:spTree>
      <p:nvGrpSpPr>
        <p:cNvPr id="1" name=""/>
        <p:cNvGrpSpPr/>
        <p:nvPr/>
      </p:nvGrpSpPr>
      <p:grpSpPr>
        <a:xfrm>
          <a:off x="0" y="0"/>
          <a:ext cx="0" cy="0"/>
          <a:chOff x="0" y="0"/>
          <a:chExt cx="0" cy="0"/>
        </a:xfrm>
      </p:grpSpPr>
      <p:grpSp>
        <p:nvGrpSpPr>
          <p:cNvPr name="Group 2" id="2"/>
          <p:cNvGrpSpPr/>
          <p:nvPr/>
        </p:nvGrpSpPr>
        <p:grpSpPr>
          <a:xfrm rot="0">
            <a:off x="10058400" y="0"/>
            <a:ext cx="8229600" cy="10287000"/>
            <a:chOff x="0" y="0"/>
            <a:chExt cx="3567681" cy="4459601"/>
          </a:xfrm>
        </p:grpSpPr>
        <p:sp>
          <p:nvSpPr>
            <p:cNvPr name="Freeform 3" id="3"/>
            <p:cNvSpPr/>
            <p:nvPr/>
          </p:nvSpPr>
          <p:spPr>
            <a:xfrm flipH="false" flipV="false" rot="0">
              <a:off x="0" y="0"/>
              <a:ext cx="3567681" cy="4459601"/>
            </a:xfrm>
            <a:custGeom>
              <a:avLst/>
              <a:gdLst/>
              <a:ahLst/>
              <a:cxnLst/>
              <a:rect r="r" b="b" t="t" l="l"/>
              <a:pathLst>
                <a:path h="4459601" w="3567681">
                  <a:moveTo>
                    <a:pt x="0" y="0"/>
                  </a:moveTo>
                  <a:lnTo>
                    <a:pt x="3567681" y="0"/>
                  </a:lnTo>
                  <a:lnTo>
                    <a:pt x="3567681" y="4459601"/>
                  </a:lnTo>
                  <a:lnTo>
                    <a:pt x="0" y="4459601"/>
                  </a:lnTo>
                  <a:close/>
                </a:path>
              </a:pathLst>
            </a:custGeom>
            <a:solidFill>
              <a:srgbClr val="3A6367"/>
            </a:solidFill>
          </p:spPr>
        </p:sp>
      </p:grpSp>
      <p:sp>
        <p:nvSpPr>
          <p:cNvPr name="AutoShape 4" id="4"/>
          <p:cNvSpPr/>
          <p:nvPr/>
        </p:nvSpPr>
        <p:spPr>
          <a:xfrm>
            <a:off x="10927080" y="4050434"/>
            <a:ext cx="6492240" cy="0"/>
          </a:xfrm>
          <a:prstGeom prst="line">
            <a:avLst/>
          </a:prstGeom>
          <a:ln cap="flat" w="47625">
            <a:solidFill>
              <a:srgbClr val="FAB7D1"/>
            </a:solidFill>
            <a:prstDash val="solid"/>
            <a:headEnd type="none" len="sm" w="sm"/>
            <a:tailEnd type="none" len="sm" w="sm"/>
          </a:ln>
        </p:spPr>
      </p:sp>
      <p:sp>
        <p:nvSpPr>
          <p:cNvPr name="Freeform 5" id="5"/>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635926" y="446146"/>
            <a:ext cx="6126909" cy="31718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PROMOTING INCLUSIVITY &amp; SENSITIVITY</a:t>
            </a:r>
          </a:p>
        </p:txBody>
      </p:sp>
      <p:sp>
        <p:nvSpPr>
          <p:cNvPr name="TextBox 7" id="7"/>
          <p:cNvSpPr txBox="true"/>
          <p:nvPr/>
        </p:nvSpPr>
        <p:spPr>
          <a:xfrm rot="0">
            <a:off x="10683932" y="736052"/>
            <a:ext cx="6978537" cy="2223770"/>
          </a:xfrm>
          <a:prstGeom prst="rect">
            <a:avLst/>
          </a:prstGeom>
        </p:spPr>
        <p:txBody>
          <a:bodyPr anchor="t" rtlCol="false" tIns="0" lIns="0" bIns="0" rIns="0">
            <a:spAutoFit/>
          </a:bodyPr>
          <a:lstStyle/>
          <a:p>
            <a:pPr algn="ctr">
              <a:lnSpc>
                <a:spcPts val="4480"/>
              </a:lnSpc>
            </a:pPr>
            <a:r>
              <a:rPr lang="en-US" b="true" sz="3200">
                <a:solidFill>
                  <a:srgbClr val="F2F2F2"/>
                </a:solidFill>
                <a:latin typeface="Glacial Indifference Bold"/>
                <a:ea typeface="Glacial Indifference Bold"/>
                <a:cs typeface="Glacial Indifference Bold"/>
                <a:sym typeface="Glacial Indifference Bold"/>
              </a:rPr>
              <a:t>Inclusive practices build trust, participation, and a cohesive campus culture that supports mental well-being.</a:t>
            </a:r>
          </a:p>
        </p:txBody>
      </p:sp>
      <p:sp>
        <p:nvSpPr>
          <p:cNvPr name="TextBox 8" id="8"/>
          <p:cNvSpPr txBox="true"/>
          <p:nvPr/>
        </p:nvSpPr>
        <p:spPr>
          <a:xfrm rot="0">
            <a:off x="10796154" y="5086350"/>
            <a:ext cx="6978537" cy="3909695"/>
          </a:xfrm>
          <a:prstGeom prst="rect">
            <a:avLst/>
          </a:prstGeom>
        </p:spPr>
        <p:txBody>
          <a:bodyPr anchor="t" rtlCol="false" tIns="0" lIns="0" bIns="0" rIns="0">
            <a:spAutoFit/>
          </a:bodyPr>
          <a:lstStyle/>
          <a:p>
            <a:pPr algn="just">
              <a:lnSpc>
                <a:spcPts val="4480"/>
              </a:lnSpc>
            </a:pPr>
            <a:r>
              <a:rPr lang="en-US" sz="3200">
                <a:solidFill>
                  <a:srgbClr val="F2F2F2"/>
                </a:solidFill>
                <a:latin typeface="Glacial Indifference"/>
                <a:ea typeface="Glacial Indifference"/>
                <a:cs typeface="Glacial Indifference"/>
                <a:sym typeface="Glacial Indifference"/>
              </a:rPr>
              <a:t>Staff must engage respectfully with students from diverse backgrounds, including SC/ST/OBC/EWS, LGBTQ+, and students with disabilities or trauma histories. Sensitivity training helps staff respond appropriately and recognize biases.</a:t>
            </a:r>
          </a:p>
        </p:txBody>
      </p:sp>
      <p:sp>
        <p:nvSpPr>
          <p:cNvPr name="Freeform 9" id="9"/>
          <p:cNvSpPr/>
          <p:nvPr/>
        </p:nvSpPr>
        <p:spPr>
          <a:xfrm flipH="false" flipV="false" rot="0">
            <a:off x="106189" y="4159698"/>
            <a:ext cx="7719436" cy="6127302"/>
          </a:xfrm>
          <a:custGeom>
            <a:avLst/>
            <a:gdLst/>
            <a:ahLst/>
            <a:cxnLst/>
            <a:rect r="r" b="b" t="t" l="l"/>
            <a:pathLst>
              <a:path h="6127302" w="7719436">
                <a:moveTo>
                  <a:pt x="0" y="0"/>
                </a:moveTo>
                <a:lnTo>
                  <a:pt x="7719436" y="0"/>
                </a:lnTo>
                <a:lnTo>
                  <a:pt x="7719436" y="6127302"/>
                </a:lnTo>
                <a:lnTo>
                  <a:pt x="0" y="6127302"/>
                </a:lnTo>
                <a:lnTo>
                  <a:pt x="0" y="0"/>
                </a:lnTo>
                <a:close/>
              </a:path>
            </a:pathLst>
          </a:custGeom>
          <a:blipFill>
            <a:blip r:embed="rId4"/>
            <a:stretch>
              <a:fillRect l="0" t="0" r="0" b="0"/>
            </a:stretch>
          </a:blipFill>
        </p:spPr>
      </p:sp>
    </p:spTree>
  </p:cSld>
  <p:clrMapOvr>
    <a:masterClrMapping/>
  </p:clrMapOvr>
  <p:transition spd="slow">
    <p:cover dir="l"/>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CCF2A6"/>
        </a:solidFill>
      </p:bgPr>
    </p:bg>
    <p:spTree>
      <p:nvGrpSpPr>
        <p:cNvPr id="1" name=""/>
        <p:cNvGrpSpPr/>
        <p:nvPr/>
      </p:nvGrpSpPr>
      <p:grpSpPr>
        <a:xfrm>
          <a:off x="0" y="0"/>
          <a:ext cx="0" cy="0"/>
          <a:chOff x="0" y="0"/>
          <a:chExt cx="0" cy="0"/>
        </a:xfrm>
      </p:grpSpPr>
      <p:grpSp>
        <p:nvGrpSpPr>
          <p:cNvPr name="Group 2" id="2"/>
          <p:cNvGrpSpPr/>
          <p:nvPr/>
        </p:nvGrpSpPr>
        <p:grpSpPr>
          <a:xfrm rot="0">
            <a:off x="10058400" y="0"/>
            <a:ext cx="8229600" cy="10287000"/>
            <a:chOff x="0" y="0"/>
            <a:chExt cx="3567681" cy="4459601"/>
          </a:xfrm>
        </p:grpSpPr>
        <p:sp>
          <p:nvSpPr>
            <p:cNvPr name="Freeform 3" id="3"/>
            <p:cNvSpPr/>
            <p:nvPr/>
          </p:nvSpPr>
          <p:spPr>
            <a:xfrm flipH="false" flipV="false" rot="0">
              <a:off x="0" y="0"/>
              <a:ext cx="3567681" cy="4459601"/>
            </a:xfrm>
            <a:custGeom>
              <a:avLst/>
              <a:gdLst/>
              <a:ahLst/>
              <a:cxnLst/>
              <a:rect r="r" b="b" t="t" l="l"/>
              <a:pathLst>
                <a:path h="4459601" w="3567681">
                  <a:moveTo>
                    <a:pt x="0" y="0"/>
                  </a:moveTo>
                  <a:lnTo>
                    <a:pt x="3567681" y="0"/>
                  </a:lnTo>
                  <a:lnTo>
                    <a:pt x="3567681" y="4459601"/>
                  </a:lnTo>
                  <a:lnTo>
                    <a:pt x="0" y="4459601"/>
                  </a:lnTo>
                  <a:close/>
                </a:path>
              </a:pathLst>
            </a:custGeom>
            <a:solidFill>
              <a:srgbClr val="3A6367"/>
            </a:solidFill>
          </p:spPr>
        </p:sp>
      </p:grpSp>
      <p:sp>
        <p:nvSpPr>
          <p:cNvPr name="Freeform 4" id="4"/>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80085" y="3754560"/>
            <a:ext cx="6630648" cy="6321215"/>
          </a:xfrm>
          <a:custGeom>
            <a:avLst/>
            <a:gdLst/>
            <a:ahLst/>
            <a:cxnLst/>
            <a:rect r="r" b="b" t="t" l="l"/>
            <a:pathLst>
              <a:path h="6321215" w="6630648">
                <a:moveTo>
                  <a:pt x="0" y="0"/>
                </a:moveTo>
                <a:lnTo>
                  <a:pt x="6630648" y="0"/>
                </a:lnTo>
                <a:lnTo>
                  <a:pt x="6630648" y="6321216"/>
                </a:lnTo>
                <a:lnTo>
                  <a:pt x="0" y="6321216"/>
                </a:lnTo>
                <a:lnTo>
                  <a:pt x="0" y="0"/>
                </a:lnTo>
                <a:close/>
              </a:path>
            </a:pathLst>
          </a:custGeom>
          <a:blipFill>
            <a:blip r:embed="rId4"/>
            <a:stretch>
              <a:fillRect l="0" t="0" r="-218" b="0"/>
            </a:stretch>
          </a:blipFill>
        </p:spPr>
      </p:sp>
      <p:sp>
        <p:nvSpPr>
          <p:cNvPr name="TextBox 6" id="6"/>
          <p:cNvSpPr txBox="true"/>
          <p:nvPr/>
        </p:nvSpPr>
        <p:spPr>
          <a:xfrm rot="0">
            <a:off x="504996" y="779438"/>
            <a:ext cx="9156124" cy="21050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HANDLING SELF-HARM OR CRISIS SITUATIONS</a:t>
            </a:r>
          </a:p>
        </p:txBody>
      </p:sp>
      <p:sp>
        <p:nvSpPr>
          <p:cNvPr name="TextBox 7" id="7"/>
          <p:cNvSpPr txBox="true"/>
          <p:nvPr/>
        </p:nvSpPr>
        <p:spPr>
          <a:xfrm rot="0">
            <a:off x="10612089" y="753403"/>
            <a:ext cx="7122223" cy="2223770"/>
          </a:xfrm>
          <a:prstGeom prst="rect">
            <a:avLst/>
          </a:prstGeom>
        </p:spPr>
        <p:txBody>
          <a:bodyPr anchor="t" rtlCol="false" tIns="0" lIns="0" bIns="0" rIns="0">
            <a:spAutoFit/>
          </a:bodyPr>
          <a:lstStyle/>
          <a:p>
            <a:pPr algn="ctr">
              <a:lnSpc>
                <a:spcPts val="4480"/>
              </a:lnSpc>
            </a:pPr>
            <a:r>
              <a:rPr lang="en-US" sz="3200" b="true">
                <a:solidFill>
                  <a:srgbClr val="F2F2F2"/>
                </a:solidFill>
                <a:latin typeface="Glacial Indifference Bold"/>
                <a:ea typeface="Glacial Indifference Bold"/>
                <a:cs typeface="Glacial Indifference Bold"/>
                <a:sym typeface="Glacial Indifference Bold"/>
              </a:rPr>
              <a:t>Proper crisis management reduces risk, ensures timely intervention, and safeguards student mental health.</a:t>
            </a:r>
          </a:p>
          <a:p>
            <a:pPr algn="ctr">
              <a:lnSpc>
                <a:spcPts val="4480"/>
              </a:lnSpc>
            </a:pPr>
          </a:p>
        </p:txBody>
      </p:sp>
      <p:sp>
        <p:nvSpPr>
          <p:cNvPr name="TextBox 8" id="8"/>
          <p:cNvSpPr txBox="true"/>
          <p:nvPr/>
        </p:nvSpPr>
        <p:spPr>
          <a:xfrm rot="0">
            <a:off x="10612089" y="5348605"/>
            <a:ext cx="7122223" cy="3909695"/>
          </a:xfrm>
          <a:prstGeom prst="rect">
            <a:avLst/>
          </a:prstGeom>
        </p:spPr>
        <p:txBody>
          <a:bodyPr anchor="t" rtlCol="false" tIns="0" lIns="0" bIns="0" rIns="0">
            <a:spAutoFit/>
          </a:bodyPr>
          <a:lstStyle/>
          <a:p>
            <a:pPr algn="just">
              <a:lnSpc>
                <a:spcPts val="4480"/>
              </a:lnSpc>
            </a:pPr>
            <a:r>
              <a:rPr lang="en-US" sz="3200">
                <a:solidFill>
                  <a:srgbClr val="F2F2F2"/>
                </a:solidFill>
                <a:latin typeface="Glacial Indifference"/>
                <a:ea typeface="Glacial Indifference"/>
                <a:cs typeface="Glacial Indifference"/>
                <a:sym typeface="Glacial Indifference"/>
              </a:rPr>
              <a:t>Staff should follow emergency protocols, provide calm and supportive intervention, contact counsellors or medical professionals, and document incidents. Collaboration with internal committees, parents, and professionals ensures comprehensive support.</a:t>
            </a:r>
          </a:p>
        </p:txBody>
      </p:sp>
      <p:sp>
        <p:nvSpPr>
          <p:cNvPr name="AutoShape 9" id="9"/>
          <p:cNvSpPr/>
          <p:nvPr/>
        </p:nvSpPr>
        <p:spPr>
          <a:xfrm>
            <a:off x="10927080" y="3989597"/>
            <a:ext cx="6492240" cy="0"/>
          </a:xfrm>
          <a:prstGeom prst="line">
            <a:avLst/>
          </a:prstGeom>
          <a:ln cap="flat" w="47625">
            <a:solidFill>
              <a:srgbClr val="CCF2A6"/>
            </a:solidFill>
            <a:prstDash val="solid"/>
            <a:headEnd type="none" len="sm" w="sm"/>
            <a:tailEnd type="none" len="sm" w="sm"/>
          </a:ln>
        </p:spPr>
      </p:sp>
    </p:spTree>
  </p:cSld>
  <p:clrMapOvr>
    <a:masterClrMapping/>
  </p:clrMapOvr>
  <p:transition spd="slow">
    <p:cover dir="l"/>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ABD3D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822959" y="416373"/>
            <a:ext cx="8848898" cy="31718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PSYCHOLOGICAL FIRST AID &amp; INITIAL RESPONSE</a:t>
            </a:r>
          </a:p>
        </p:txBody>
      </p:sp>
      <p:grpSp>
        <p:nvGrpSpPr>
          <p:cNvPr name="Group 4" id="4"/>
          <p:cNvGrpSpPr/>
          <p:nvPr/>
        </p:nvGrpSpPr>
        <p:grpSpPr>
          <a:xfrm rot="0">
            <a:off x="10058400" y="0"/>
            <a:ext cx="8229600" cy="10287000"/>
            <a:chOff x="0" y="0"/>
            <a:chExt cx="3567681" cy="4459601"/>
          </a:xfrm>
        </p:grpSpPr>
        <p:sp>
          <p:nvSpPr>
            <p:cNvPr name="Freeform 5" id="5"/>
            <p:cNvSpPr/>
            <p:nvPr/>
          </p:nvSpPr>
          <p:spPr>
            <a:xfrm flipH="false" flipV="false" rot="0">
              <a:off x="0" y="0"/>
              <a:ext cx="3567681" cy="4459601"/>
            </a:xfrm>
            <a:custGeom>
              <a:avLst/>
              <a:gdLst/>
              <a:ahLst/>
              <a:cxnLst/>
              <a:rect r="r" b="b" t="t" l="l"/>
              <a:pathLst>
                <a:path h="4459601" w="3567681">
                  <a:moveTo>
                    <a:pt x="0" y="0"/>
                  </a:moveTo>
                  <a:lnTo>
                    <a:pt x="3567681" y="0"/>
                  </a:lnTo>
                  <a:lnTo>
                    <a:pt x="3567681" y="4459601"/>
                  </a:lnTo>
                  <a:lnTo>
                    <a:pt x="0" y="4459601"/>
                  </a:lnTo>
                  <a:close/>
                </a:path>
              </a:pathLst>
            </a:custGeom>
            <a:solidFill>
              <a:srgbClr val="3A6367"/>
            </a:solidFill>
          </p:spPr>
        </p:sp>
      </p:grpSp>
      <p:sp>
        <p:nvSpPr>
          <p:cNvPr name="TextBox 6" id="6"/>
          <p:cNvSpPr txBox="true"/>
          <p:nvPr/>
        </p:nvSpPr>
        <p:spPr>
          <a:xfrm rot="0">
            <a:off x="10577653" y="911132"/>
            <a:ext cx="7072055" cy="2223770"/>
          </a:xfrm>
          <a:prstGeom prst="rect">
            <a:avLst/>
          </a:prstGeom>
        </p:spPr>
        <p:txBody>
          <a:bodyPr anchor="t" rtlCol="false" tIns="0" lIns="0" bIns="0" rIns="0">
            <a:spAutoFit/>
          </a:bodyPr>
          <a:lstStyle/>
          <a:p>
            <a:pPr algn="ctr">
              <a:lnSpc>
                <a:spcPts val="4480"/>
              </a:lnSpc>
            </a:pPr>
            <a:r>
              <a:rPr lang="en-US" b="true" sz="3200">
                <a:solidFill>
                  <a:srgbClr val="F2F2F2"/>
                </a:solidFill>
                <a:latin typeface="Glacial Indifference Bold"/>
                <a:ea typeface="Glacial Indifference Bold"/>
                <a:cs typeface="Glacial Indifference Bold"/>
                <a:sym typeface="Glacial Indifference Bold"/>
              </a:rPr>
              <a:t>PFA reduces anxiety, prevents escalation, and creates a safer, more responsive campus environment.</a:t>
            </a:r>
          </a:p>
          <a:p>
            <a:pPr algn="ctr">
              <a:lnSpc>
                <a:spcPts val="4480"/>
              </a:lnSpc>
            </a:pPr>
          </a:p>
        </p:txBody>
      </p:sp>
      <p:sp>
        <p:nvSpPr>
          <p:cNvPr name="TextBox 7" id="7"/>
          <p:cNvSpPr txBox="true"/>
          <p:nvPr/>
        </p:nvSpPr>
        <p:spPr>
          <a:xfrm rot="0">
            <a:off x="10577653" y="4691380"/>
            <a:ext cx="7072055" cy="4471670"/>
          </a:xfrm>
          <a:prstGeom prst="rect">
            <a:avLst/>
          </a:prstGeom>
        </p:spPr>
        <p:txBody>
          <a:bodyPr anchor="t" rtlCol="false" tIns="0" lIns="0" bIns="0" rIns="0">
            <a:spAutoFit/>
          </a:bodyPr>
          <a:lstStyle/>
          <a:p>
            <a:pPr algn="just">
              <a:lnSpc>
                <a:spcPts val="4480"/>
              </a:lnSpc>
            </a:pPr>
            <a:r>
              <a:rPr lang="en-US" sz="3200">
                <a:solidFill>
                  <a:srgbClr val="F2F2F2"/>
                </a:solidFill>
                <a:latin typeface="Glacial Indifference"/>
                <a:ea typeface="Glacial Indifference"/>
                <a:cs typeface="Glacial Indifference"/>
                <a:sym typeface="Glacial Indifference"/>
              </a:rPr>
              <a:t>Psychological First Aid (PFA) equips staff to support students in distress before professional help is available. This includes approaching calmly, listening actively, offering reassurance, assessing needs, and connecting students to counselling services.</a:t>
            </a:r>
          </a:p>
          <a:p>
            <a:pPr algn="just">
              <a:lnSpc>
                <a:spcPts val="4480"/>
              </a:lnSpc>
            </a:pPr>
          </a:p>
        </p:txBody>
      </p:sp>
      <p:sp>
        <p:nvSpPr>
          <p:cNvPr name="AutoShape 8" id="8"/>
          <p:cNvSpPr/>
          <p:nvPr/>
        </p:nvSpPr>
        <p:spPr>
          <a:xfrm>
            <a:off x="10867561" y="3875329"/>
            <a:ext cx="6492240" cy="0"/>
          </a:xfrm>
          <a:prstGeom prst="line">
            <a:avLst/>
          </a:prstGeom>
          <a:ln cap="flat" w="47625">
            <a:solidFill>
              <a:srgbClr val="ABD3D0"/>
            </a:solidFill>
            <a:prstDash val="solid"/>
            <a:headEnd type="none" len="sm" w="sm"/>
            <a:tailEnd type="none" len="sm" w="sm"/>
          </a:ln>
        </p:spPr>
      </p:sp>
      <p:sp>
        <p:nvSpPr>
          <p:cNvPr name="Freeform 9" id="9"/>
          <p:cNvSpPr/>
          <p:nvPr/>
        </p:nvSpPr>
        <p:spPr>
          <a:xfrm flipH="false" flipV="false" rot="0">
            <a:off x="120057" y="3713094"/>
            <a:ext cx="7552131" cy="6485392"/>
          </a:xfrm>
          <a:custGeom>
            <a:avLst/>
            <a:gdLst/>
            <a:ahLst/>
            <a:cxnLst/>
            <a:rect r="r" b="b" t="t" l="l"/>
            <a:pathLst>
              <a:path h="6485392" w="7552131">
                <a:moveTo>
                  <a:pt x="0" y="0"/>
                </a:moveTo>
                <a:lnTo>
                  <a:pt x="7552130" y="0"/>
                </a:lnTo>
                <a:lnTo>
                  <a:pt x="7552130" y="6485392"/>
                </a:lnTo>
                <a:lnTo>
                  <a:pt x="0" y="6485392"/>
                </a:lnTo>
                <a:lnTo>
                  <a:pt x="0" y="0"/>
                </a:lnTo>
                <a:close/>
              </a:path>
            </a:pathLst>
          </a:custGeom>
          <a:blipFill>
            <a:blip r:embed="rId4"/>
            <a:stretch>
              <a:fillRect l="0" t="0" r="0" b="0"/>
            </a:stretch>
          </a:blipFill>
        </p:spPr>
      </p:sp>
    </p:spTree>
  </p:cSld>
  <p:clrMapOvr>
    <a:masterClrMapping/>
  </p:clrMapOvr>
  <p:transition spd="slow">
    <p:cover dir="l"/>
  </p:transition>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AB7D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058400" y="0"/>
            <a:ext cx="8229600" cy="10287000"/>
            <a:chOff x="0" y="0"/>
            <a:chExt cx="3567681" cy="4459601"/>
          </a:xfrm>
        </p:grpSpPr>
        <p:sp>
          <p:nvSpPr>
            <p:cNvPr name="Freeform 4" id="4"/>
            <p:cNvSpPr/>
            <p:nvPr/>
          </p:nvSpPr>
          <p:spPr>
            <a:xfrm flipH="false" flipV="false" rot="0">
              <a:off x="0" y="0"/>
              <a:ext cx="3567681" cy="4459601"/>
            </a:xfrm>
            <a:custGeom>
              <a:avLst/>
              <a:gdLst/>
              <a:ahLst/>
              <a:cxnLst/>
              <a:rect r="r" b="b" t="t" l="l"/>
              <a:pathLst>
                <a:path h="4459601" w="3567681">
                  <a:moveTo>
                    <a:pt x="0" y="0"/>
                  </a:moveTo>
                  <a:lnTo>
                    <a:pt x="3567681" y="0"/>
                  </a:lnTo>
                  <a:lnTo>
                    <a:pt x="3567681" y="4459601"/>
                  </a:lnTo>
                  <a:lnTo>
                    <a:pt x="0" y="4459601"/>
                  </a:lnTo>
                  <a:close/>
                </a:path>
              </a:pathLst>
            </a:custGeom>
            <a:solidFill>
              <a:srgbClr val="3A6367"/>
            </a:solidFill>
          </p:spPr>
        </p:sp>
      </p:grpSp>
      <p:sp>
        <p:nvSpPr>
          <p:cNvPr name="AutoShape 5" id="5"/>
          <p:cNvSpPr/>
          <p:nvPr/>
        </p:nvSpPr>
        <p:spPr>
          <a:xfrm>
            <a:off x="10927080" y="4394676"/>
            <a:ext cx="6492240" cy="0"/>
          </a:xfrm>
          <a:prstGeom prst="line">
            <a:avLst/>
          </a:prstGeom>
          <a:ln cap="flat" w="47625">
            <a:solidFill>
              <a:srgbClr val="FAB7D1"/>
            </a:solidFill>
            <a:prstDash val="solid"/>
            <a:headEnd type="none" len="sm" w="sm"/>
            <a:tailEnd type="none" len="sm" w="sm"/>
          </a:ln>
        </p:spPr>
      </p:sp>
      <p:sp>
        <p:nvSpPr>
          <p:cNvPr name="Freeform 6" id="6"/>
          <p:cNvSpPr/>
          <p:nvPr/>
        </p:nvSpPr>
        <p:spPr>
          <a:xfrm flipH="false" flipV="false" rot="0">
            <a:off x="841663" y="3883878"/>
            <a:ext cx="6598727" cy="6062581"/>
          </a:xfrm>
          <a:custGeom>
            <a:avLst/>
            <a:gdLst/>
            <a:ahLst/>
            <a:cxnLst/>
            <a:rect r="r" b="b" t="t" l="l"/>
            <a:pathLst>
              <a:path h="6062581" w="6598727">
                <a:moveTo>
                  <a:pt x="0" y="0"/>
                </a:moveTo>
                <a:lnTo>
                  <a:pt x="6598727" y="0"/>
                </a:lnTo>
                <a:lnTo>
                  <a:pt x="6598727" y="6062580"/>
                </a:lnTo>
                <a:lnTo>
                  <a:pt x="0" y="6062580"/>
                </a:lnTo>
                <a:lnTo>
                  <a:pt x="0" y="0"/>
                </a:lnTo>
                <a:close/>
              </a:path>
            </a:pathLst>
          </a:custGeom>
          <a:blipFill>
            <a:blip r:embed="rId4"/>
            <a:stretch>
              <a:fillRect l="0" t="0" r="0" b="0"/>
            </a:stretch>
          </a:blipFill>
        </p:spPr>
      </p:sp>
      <p:sp>
        <p:nvSpPr>
          <p:cNvPr name="TextBox 7" id="7"/>
          <p:cNvSpPr txBox="true"/>
          <p:nvPr/>
        </p:nvSpPr>
        <p:spPr>
          <a:xfrm rot="0">
            <a:off x="841663" y="531178"/>
            <a:ext cx="8857653" cy="31718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CREATING A SAFE AND SUPPORTIVE CAMPUS</a:t>
            </a:r>
          </a:p>
        </p:txBody>
      </p:sp>
      <p:sp>
        <p:nvSpPr>
          <p:cNvPr name="TextBox 8" id="8"/>
          <p:cNvSpPr txBox="true"/>
          <p:nvPr/>
        </p:nvSpPr>
        <p:spPr>
          <a:xfrm rot="0">
            <a:off x="10672357" y="597853"/>
            <a:ext cx="6868684" cy="2785745"/>
          </a:xfrm>
          <a:prstGeom prst="rect">
            <a:avLst/>
          </a:prstGeom>
        </p:spPr>
        <p:txBody>
          <a:bodyPr anchor="t" rtlCol="false" tIns="0" lIns="0" bIns="0" rIns="0">
            <a:spAutoFit/>
          </a:bodyPr>
          <a:lstStyle/>
          <a:p>
            <a:pPr algn="ctr">
              <a:lnSpc>
                <a:spcPts val="4480"/>
              </a:lnSpc>
            </a:pPr>
            <a:r>
              <a:rPr lang="en-US" b="true" sz="3200">
                <a:solidFill>
                  <a:srgbClr val="F2F2F2"/>
                </a:solidFill>
                <a:latin typeface="Glacial Indifference Bold"/>
                <a:ea typeface="Glacial Indifference Bold"/>
                <a:cs typeface="Glacial Indifference Bold"/>
                <a:sym typeface="Glacial Indifference Bold"/>
              </a:rPr>
              <a:t>Supportive environments prevent mental health crises and promote academic success, personal growth, and overall student satisfaction.</a:t>
            </a:r>
          </a:p>
        </p:txBody>
      </p:sp>
      <p:sp>
        <p:nvSpPr>
          <p:cNvPr name="TextBox 9" id="9"/>
          <p:cNvSpPr txBox="true"/>
          <p:nvPr/>
        </p:nvSpPr>
        <p:spPr>
          <a:xfrm rot="0">
            <a:off x="10861763" y="5348605"/>
            <a:ext cx="6679277" cy="3909695"/>
          </a:xfrm>
          <a:prstGeom prst="rect">
            <a:avLst/>
          </a:prstGeom>
        </p:spPr>
        <p:txBody>
          <a:bodyPr anchor="t" rtlCol="false" tIns="0" lIns="0" bIns="0" rIns="0">
            <a:spAutoFit/>
          </a:bodyPr>
          <a:lstStyle/>
          <a:p>
            <a:pPr algn="just">
              <a:lnSpc>
                <a:spcPts val="4480"/>
              </a:lnSpc>
            </a:pPr>
            <a:r>
              <a:rPr lang="en-US" sz="3200">
                <a:solidFill>
                  <a:srgbClr val="F2F2F2"/>
                </a:solidFill>
                <a:latin typeface="Glacial Indifference"/>
                <a:ea typeface="Glacial Indifference"/>
                <a:cs typeface="Glacial Indifference"/>
                <a:sym typeface="Glacial Indifference"/>
              </a:rPr>
              <a:t>A safe campus includes wellness programs, peer support groups, counselling, anti-ragging measures, and co-curricular activities. Staff engagement ensures students feel comfortable seeking help and fosters inclusivity and empathy.</a:t>
            </a:r>
          </a:p>
        </p:txBody>
      </p:sp>
    </p:spTree>
  </p:cSld>
  <p:clrMapOvr>
    <a:masterClrMapping/>
  </p:clrMapOvr>
  <p:transition spd="slow">
    <p:cover dir="l"/>
  </p:transition>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CCF2A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4044695"/>
            <a:ext cx="6876620" cy="6051426"/>
          </a:xfrm>
          <a:custGeom>
            <a:avLst/>
            <a:gdLst/>
            <a:ahLst/>
            <a:cxnLst/>
            <a:rect r="r" b="b" t="t" l="l"/>
            <a:pathLst>
              <a:path h="6051426" w="6876620">
                <a:moveTo>
                  <a:pt x="0" y="0"/>
                </a:moveTo>
                <a:lnTo>
                  <a:pt x="6876620" y="0"/>
                </a:lnTo>
                <a:lnTo>
                  <a:pt x="6876620" y="6051425"/>
                </a:lnTo>
                <a:lnTo>
                  <a:pt x="0" y="6051425"/>
                </a:lnTo>
                <a:lnTo>
                  <a:pt x="0" y="0"/>
                </a:lnTo>
                <a:close/>
              </a:path>
            </a:pathLst>
          </a:custGeom>
          <a:blipFill>
            <a:blip r:embed="rId4"/>
            <a:stretch>
              <a:fillRect l="0" t="0" r="0" b="0"/>
            </a:stretch>
          </a:blipFill>
        </p:spPr>
      </p:sp>
      <p:sp>
        <p:nvSpPr>
          <p:cNvPr name="TextBox 4" id="4"/>
          <p:cNvSpPr txBox="true"/>
          <p:nvPr/>
        </p:nvSpPr>
        <p:spPr>
          <a:xfrm rot="0">
            <a:off x="841663" y="574675"/>
            <a:ext cx="8761682" cy="21050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COMPLIANCE AND RESPONSIBILITY</a:t>
            </a:r>
          </a:p>
        </p:txBody>
      </p:sp>
      <p:grpSp>
        <p:nvGrpSpPr>
          <p:cNvPr name="Group 5" id="5"/>
          <p:cNvGrpSpPr/>
          <p:nvPr/>
        </p:nvGrpSpPr>
        <p:grpSpPr>
          <a:xfrm rot="0">
            <a:off x="10058400" y="0"/>
            <a:ext cx="8229600" cy="10287000"/>
            <a:chOff x="0" y="0"/>
            <a:chExt cx="3567681" cy="4459601"/>
          </a:xfrm>
        </p:grpSpPr>
        <p:sp>
          <p:nvSpPr>
            <p:cNvPr name="Freeform 6" id="6"/>
            <p:cNvSpPr/>
            <p:nvPr/>
          </p:nvSpPr>
          <p:spPr>
            <a:xfrm flipH="false" flipV="false" rot="0">
              <a:off x="0" y="0"/>
              <a:ext cx="3567681" cy="4459601"/>
            </a:xfrm>
            <a:custGeom>
              <a:avLst/>
              <a:gdLst/>
              <a:ahLst/>
              <a:cxnLst/>
              <a:rect r="r" b="b" t="t" l="l"/>
              <a:pathLst>
                <a:path h="4459601" w="3567681">
                  <a:moveTo>
                    <a:pt x="0" y="0"/>
                  </a:moveTo>
                  <a:lnTo>
                    <a:pt x="3567681" y="0"/>
                  </a:lnTo>
                  <a:lnTo>
                    <a:pt x="3567681" y="4459601"/>
                  </a:lnTo>
                  <a:lnTo>
                    <a:pt x="0" y="4459601"/>
                  </a:lnTo>
                  <a:close/>
                </a:path>
              </a:pathLst>
            </a:custGeom>
            <a:solidFill>
              <a:srgbClr val="3A6367"/>
            </a:solidFill>
          </p:spPr>
        </p:sp>
      </p:grpSp>
      <p:sp>
        <p:nvSpPr>
          <p:cNvPr name="TextBox 7" id="7"/>
          <p:cNvSpPr txBox="true"/>
          <p:nvPr/>
        </p:nvSpPr>
        <p:spPr>
          <a:xfrm rot="0">
            <a:off x="10577653" y="971550"/>
            <a:ext cx="6924795" cy="2223770"/>
          </a:xfrm>
          <a:prstGeom prst="rect">
            <a:avLst/>
          </a:prstGeom>
        </p:spPr>
        <p:txBody>
          <a:bodyPr anchor="t" rtlCol="false" tIns="0" lIns="0" bIns="0" rIns="0">
            <a:spAutoFit/>
          </a:bodyPr>
          <a:lstStyle/>
          <a:p>
            <a:pPr algn="ctr">
              <a:lnSpc>
                <a:spcPts val="4480"/>
              </a:lnSpc>
            </a:pPr>
            <a:r>
              <a:rPr lang="en-US" b="true" sz="3200">
                <a:solidFill>
                  <a:srgbClr val="F2F2F2"/>
                </a:solidFill>
                <a:latin typeface="Glacial Indifference Bold"/>
                <a:ea typeface="Glacial Indifference Bold"/>
                <a:cs typeface="Glacial Indifference Bold"/>
                <a:sym typeface="Glacial Indifference Bold"/>
              </a:rPr>
              <a:t>Timely detection prevents escalation and promotes proactive mental health support within the institution.</a:t>
            </a:r>
          </a:p>
        </p:txBody>
      </p:sp>
      <p:sp>
        <p:nvSpPr>
          <p:cNvPr name="TextBox 8" id="8"/>
          <p:cNvSpPr txBox="true"/>
          <p:nvPr/>
        </p:nvSpPr>
        <p:spPr>
          <a:xfrm rot="0">
            <a:off x="10793931" y="5348605"/>
            <a:ext cx="6708518" cy="3909695"/>
          </a:xfrm>
          <a:prstGeom prst="rect">
            <a:avLst/>
          </a:prstGeom>
        </p:spPr>
        <p:txBody>
          <a:bodyPr anchor="t" rtlCol="false" tIns="0" lIns="0" bIns="0" rIns="0">
            <a:spAutoFit/>
          </a:bodyPr>
          <a:lstStyle/>
          <a:p>
            <a:pPr algn="just">
              <a:lnSpc>
                <a:spcPts val="4480"/>
              </a:lnSpc>
            </a:pPr>
            <a:r>
              <a:rPr lang="en-US" sz="3200">
                <a:solidFill>
                  <a:srgbClr val="F2F2F2"/>
                </a:solidFill>
                <a:latin typeface="Glacial Indifference"/>
                <a:ea typeface="Glacial Indifference"/>
                <a:cs typeface="Glacial Indifference"/>
                <a:sym typeface="Glacial Indifference"/>
              </a:rPr>
              <a:t>Early recognition of behavioral, emotional, or physical changes—such as withdrawal, declining grades, mood swings, absenteeism, or fatigue—allows staff to intervene timely. Training helps staff identify warning signs and respond responsibly.</a:t>
            </a:r>
          </a:p>
        </p:txBody>
      </p:sp>
      <p:sp>
        <p:nvSpPr>
          <p:cNvPr name="AutoShape 9" id="9"/>
          <p:cNvSpPr/>
          <p:nvPr/>
        </p:nvSpPr>
        <p:spPr>
          <a:xfrm>
            <a:off x="10902070" y="4068507"/>
            <a:ext cx="6492240" cy="0"/>
          </a:xfrm>
          <a:prstGeom prst="line">
            <a:avLst/>
          </a:prstGeom>
          <a:ln cap="flat" w="47625">
            <a:solidFill>
              <a:srgbClr val="CCF2A6"/>
            </a:solidFill>
            <a:prstDash val="solid"/>
            <a:headEnd type="none" len="sm" w="sm"/>
            <a:tailEnd type="none" len="sm" w="sm"/>
          </a:ln>
        </p:spPr>
      </p:sp>
    </p:spTree>
  </p:cSld>
  <p:clrMapOvr>
    <a:masterClrMapping/>
  </p:clrMapOvr>
  <p:transition spd="slow">
    <p:cover dir="l"/>
  </p:transition>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CCF2A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5400000">
            <a:off x="10874657" y="616418"/>
            <a:ext cx="11772936" cy="12597500"/>
          </a:xfrm>
          <a:custGeom>
            <a:avLst/>
            <a:gdLst/>
            <a:ahLst/>
            <a:cxnLst/>
            <a:rect r="r" b="b" t="t" l="l"/>
            <a:pathLst>
              <a:path h="12597500" w="11772936">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787655" y="2945710"/>
            <a:ext cx="10712691" cy="8543371"/>
          </a:xfrm>
          <a:custGeom>
            <a:avLst/>
            <a:gdLst/>
            <a:ahLst/>
            <a:cxnLst/>
            <a:rect r="r" b="b" t="t" l="l"/>
            <a:pathLst>
              <a:path h="8543371" w="10712691">
                <a:moveTo>
                  <a:pt x="0" y="0"/>
                </a:moveTo>
                <a:lnTo>
                  <a:pt x="10712690" y="0"/>
                </a:lnTo>
                <a:lnTo>
                  <a:pt x="10712690" y="8543371"/>
                </a:lnTo>
                <a:lnTo>
                  <a:pt x="0" y="8543371"/>
                </a:lnTo>
                <a:lnTo>
                  <a:pt x="0" y="0"/>
                </a:lnTo>
                <a:close/>
              </a:path>
            </a:pathLst>
          </a:custGeom>
          <a:blipFill>
            <a:blip r:embed="rId4"/>
            <a:stretch>
              <a:fillRect l="0" t="0" r="0" b="0"/>
            </a:stretch>
          </a:blipFill>
        </p:spPr>
      </p:sp>
      <p:sp>
        <p:nvSpPr>
          <p:cNvPr name="TextBox 5" id="5"/>
          <p:cNvSpPr txBox="true"/>
          <p:nvPr/>
        </p:nvSpPr>
        <p:spPr>
          <a:xfrm rot="0">
            <a:off x="1028700" y="1187762"/>
            <a:ext cx="16230600" cy="1094739"/>
          </a:xfrm>
          <a:prstGeom prst="rect">
            <a:avLst/>
          </a:prstGeom>
        </p:spPr>
        <p:txBody>
          <a:bodyPr anchor="t" rtlCol="false" tIns="0" lIns="0" bIns="0" rIns="0">
            <a:spAutoFit/>
          </a:bodyPr>
          <a:lstStyle/>
          <a:p>
            <a:pPr algn="ctr">
              <a:lnSpc>
                <a:spcPts val="8960"/>
              </a:lnSpc>
            </a:pPr>
            <a:r>
              <a:rPr lang="en-US" b="true" sz="6400">
                <a:solidFill>
                  <a:srgbClr val="3A6367"/>
                </a:solidFill>
                <a:latin typeface="League Spartan"/>
                <a:ea typeface="League Spartan"/>
                <a:cs typeface="League Spartan"/>
                <a:sym typeface="League Spartan"/>
              </a:rPr>
              <a:t>ANY QUESTIONS?</a:t>
            </a:r>
          </a:p>
        </p:txBody>
      </p:sp>
    </p:spTree>
  </p:cSld>
  <p:clrMapOvr>
    <a:masterClrMapping/>
  </p:clrMapOvr>
  <p:transition spd="slow">
    <p:cover dir="l"/>
  </p:transition>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ABD3D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5400000">
            <a:off x="10874657" y="616418"/>
            <a:ext cx="11772936" cy="12597500"/>
          </a:xfrm>
          <a:custGeom>
            <a:avLst/>
            <a:gdLst/>
            <a:ahLst/>
            <a:cxnLst/>
            <a:rect r="r" b="b" t="t" l="l"/>
            <a:pathLst>
              <a:path h="12597500" w="11772936">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1028700" y="904875"/>
            <a:ext cx="16230600" cy="1094739"/>
          </a:xfrm>
          <a:prstGeom prst="rect">
            <a:avLst/>
          </a:prstGeom>
        </p:spPr>
        <p:txBody>
          <a:bodyPr anchor="t" rtlCol="false" tIns="0" lIns="0" bIns="0" rIns="0">
            <a:spAutoFit/>
          </a:bodyPr>
          <a:lstStyle/>
          <a:p>
            <a:pPr algn="ctr">
              <a:lnSpc>
                <a:spcPts val="8960"/>
              </a:lnSpc>
            </a:pPr>
            <a:r>
              <a:rPr lang="en-US" b="true" sz="6400">
                <a:solidFill>
                  <a:srgbClr val="3A6367"/>
                </a:solidFill>
                <a:latin typeface="League Spartan"/>
                <a:ea typeface="League Spartan"/>
                <a:cs typeface="League Spartan"/>
                <a:sym typeface="League Spartan"/>
              </a:rPr>
              <a:t>MENTAL HEALTH MATTERS</a:t>
            </a:r>
          </a:p>
        </p:txBody>
      </p:sp>
      <p:sp>
        <p:nvSpPr>
          <p:cNvPr name="TextBox 5" id="5"/>
          <p:cNvSpPr txBox="true"/>
          <p:nvPr/>
        </p:nvSpPr>
        <p:spPr>
          <a:xfrm rot="0">
            <a:off x="1706906" y="2139686"/>
            <a:ext cx="14874189" cy="1393825"/>
          </a:xfrm>
          <a:prstGeom prst="rect">
            <a:avLst/>
          </a:prstGeom>
        </p:spPr>
        <p:txBody>
          <a:bodyPr anchor="t" rtlCol="false" tIns="0" lIns="0" bIns="0" rIns="0">
            <a:spAutoFit/>
          </a:bodyPr>
          <a:lstStyle/>
          <a:p>
            <a:pPr algn="ctr">
              <a:lnSpc>
                <a:spcPts val="5599"/>
              </a:lnSpc>
            </a:pPr>
            <a:r>
              <a:rPr lang="en-US" sz="3999">
                <a:solidFill>
                  <a:srgbClr val="000000"/>
                </a:solidFill>
                <a:latin typeface="Glacial Indifference"/>
                <a:ea typeface="Glacial Indifference"/>
                <a:cs typeface="Glacial Indifference"/>
                <a:sym typeface="Glacial Indifference"/>
              </a:rPr>
              <a:t>If you need help or are looking for mental health support and resources, feel free to approach me after this presentation. </a:t>
            </a:r>
          </a:p>
        </p:txBody>
      </p:sp>
      <p:sp>
        <p:nvSpPr>
          <p:cNvPr name="Freeform 6" id="6"/>
          <p:cNvSpPr/>
          <p:nvPr/>
        </p:nvSpPr>
        <p:spPr>
          <a:xfrm flipH="false" flipV="false" rot="0">
            <a:off x="3667885" y="4418823"/>
            <a:ext cx="10952230" cy="7242162"/>
          </a:xfrm>
          <a:custGeom>
            <a:avLst/>
            <a:gdLst/>
            <a:ahLst/>
            <a:cxnLst/>
            <a:rect r="r" b="b" t="t" l="l"/>
            <a:pathLst>
              <a:path h="7242162" w="10952230">
                <a:moveTo>
                  <a:pt x="0" y="0"/>
                </a:moveTo>
                <a:lnTo>
                  <a:pt x="10952230" y="0"/>
                </a:lnTo>
                <a:lnTo>
                  <a:pt x="10952230" y="7242162"/>
                </a:lnTo>
                <a:lnTo>
                  <a:pt x="0" y="7242162"/>
                </a:lnTo>
                <a:lnTo>
                  <a:pt x="0" y="0"/>
                </a:lnTo>
                <a:close/>
              </a:path>
            </a:pathLst>
          </a:custGeom>
          <a:blipFill>
            <a:blip r:embed="rId4"/>
            <a:stretch>
              <a:fillRect l="0" t="0" r="0" b="0"/>
            </a:stretch>
          </a:blipFill>
        </p:spPr>
      </p:sp>
    </p:spTree>
  </p:cSld>
  <p:clrMapOvr>
    <a:masterClrMapping/>
  </p:clrMapOvr>
  <p:transition spd="slow">
    <p:cover dir="l"/>
  </p:transition>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AB7D1"/>
        </a:solidFill>
      </p:bgPr>
    </p:bg>
    <p:spTree>
      <p:nvGrpSpPr>
        <p:cNvPr id="1" name=""/>
        <p:cNvGrpSpPr/>
        <p:nvPr/>
      </p:nvGrpSpPr>
      <p:grpSpPr>
        <a:xfrm>
          <a:off x="0" y="0"/>
          <a:ext cx="0" cy="0"/>
          <a:chOff x="0" y="0"/>
          <a:chExt cx="0" cy="0"/>
        </a:xfrm>
      </p:grpSpPr>
      <p:sp>
        <p:nvSpPr>
          <p:cNvPr name="Freeform 2" id="2"/>
          <p:cNvSpPr/>
          <p:nvPr/>
        </p:nvSpPr>
        <p:spPr>
          <a:xfrm flipH="false" flipV="true" rot="5400000">
            <a:off x="10874657" y="616418"/>
            <a:ext cx="11772936" cy="12597500"/>
          </a:xfrm>
          <a:custGeom>
            <a:avLst/>
            <a:gdLst/>
            <a:ahLst/>
            <a:cxnLst/>
            <a:rect r="r" b="b" t="t" l="l"/>
            <a:pathLst>
              <a:path h="12597500" w="11772936">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8700" y="5055457"/>
            <a:ext cx="765923" cy="765923"/>
          </a:xfrm>
          <a:custGeom>
            <a:avLst/>
            <a:gdLst/>
            <a:ahLst/>
            <a:cxnLst/>
            <a:rect r="r" b="b" t="t" l="l"/>
            <a:pathLst>
              <a:path h="765923" w="765923">
                <a:moveTo>
                  <a:pt x="0" y="0"/>
                </a:moveTo>
                <a:lnTo>
                  <a:pt x="765923" y="0"/>
                </a:lnTo>
                <a:lnTo>
                  <a:pt x="765923" y="765923"/>
                </a:lnTo>
                <a:lnTo>
                  <a:pt x="0" y="7659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031907" y="5927555"/>
            <a:ext cx="762716" cy="762716"/>
          </a:xfrm>
          <a:custGeom>
            <a:avLst/>
            <a:gdLst/>
            <a:ahLst/>
            <a:cxnLst/>
            <a:rect r="r" b="b" t="t" l="l"/>
            <a:pathLst>
              <a:path h="762716" w="762716">
                <a:moveTo>
                  <a:pt x="0" y="0"/>
                </a:moveTo>
                <a:lnTo>
                  <a:pt x="762716" y="0"/>
                </a:lnTo>
                <a:lnTo>
                  <a:pt x="762716" y="762715"/>
                </a:lnTo>
                <a:lnTo>
                  <a:pt x="0" y="76271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075446" y="6915168"/>
            <a:ext cx="719177" cy="613262"/>
          </a:xfrm>
          <a:custGeom>
            <a:avLst/>
            <a:gdLst/>
            <a:ahLst/>
            <a:cxnLst/>
            <a:rect r="r" b="b" t="t" l="l"/>
            <a:pathLst>
              <a:path h="613262" w="719177">
                <a:moveTo>
                  <a:pt x="0" y="0"/>
                </a:moveTo>
                <a:lnTo>
                  <a:pt x="719177" y="0"/>
                </a:lnTo>
                <a:lnTo>
                  <a:pt x="719177" y="613262"/>
                </a:lnTo>
                <a:lnTo>
                  <a:pt x="0" y="61326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1929729" y="5093840"/>
            <a:ext cx="7494827" cy="606425"/>
          </a:xfrm>
          <a:prstGeom prst="rect">
            <a:avLst/>
          </a:prstGeom>
        </p:spPr>
        <p:txBody>
          <a:bodyPr anchor="t" rtlCol="false" tIns="0" lIns="0" bIns="0" rIns="0">
            <a:spAutoFit/>
          </a:bodyPr>
          <a:lstStyle/>
          <a:p>
            <a:pPr algn="l">
              <a:lnSpc>
                <a:spcPts val="4900"/>
              </a:lnSpc>
            </a:pPr>
            <a:r>
              <a:rPr lang="en-US" sz="3500" spc="35">
                <a:solidFill>
                  <a:srgbClr val="1A1A1A"/>
                </a:solidFill>
                <a:latin typeface="Glacial Indifference"/>
                <a:ea typeface="Glacial Indifference"/>
                <a:cs typeface="Glacial Indifference"/>
                <a:sym typeface="Glacial Indifference"/>
              </a:rPr>
              <a:t>varanasichinmoy@adityatekkali.edu.in</a:t>
            </a:r>
          </a:p>
        </p:txBody>
      </p:sp>
      <p:sp>
        <p:nvSpPr>
          <p:cNvPr name="TextBox 7" id="7"/>
          <p:cNvSpPr txBox="true"/>
          <p:nvPr/>
        </p:nvSpPr>
        <p:spPr>
          <a:xfrm rot="0">
            <a:off x="1929729" y="5959345"/>
            <a:ext cx="8130753" cy="606425"/>
          </a:xfrm>
          <a:prstGeom prst="rect">
            <a:avLst/>
          </a:prstGeom>
        </p:spPr>
        <p:txBody>
          <a:bodyPr anchor="t" rtlCol="false" tIns="0" lIns="0" bIns="0" rIns="0">
            <a:spAutoFit/>
          </a:bodyPr>
          <a:lstStyle/>
          <a:p>
            <a:pPr algn="l">
              <a:lnSpc>
                <a:spcPts val="4900"/>
              </a:lnSpc>
            </a:pPr>
            <a:r>
              <a:rPr lang="en-US" sz="3500" spc="35">
                <a:solidFill>
                  <a:srgbClr val="1A1A1A"/>
                </a:solidFill>
                <a:latin typeface="Glacial Indifference"/>
                <a:ea typeface="Glacial Indifference"/>
                <a:cs typeface="Glacial Indifference"/>
                <a:sym typeface="Glacial Indifference"/>
              </a:rPr>
              <a:t>https://chinmoy-varanasi.vercel.app/</a:t>
            </a:r>
          </a:p>
        </p:txBody>
      </p:sp>
      <p:sp>
        <p:nvSpPr>
          <p:cNvPr name="TextBox 8" id="8"/>
          <p:cNvSpPr txBox="true"/>
          <p:nvPr/>
        </p:nvSpPr>
        <p:spPr>
          <a:xfrm rot="0">
            <a:off x="1929729" y="6882000"/>
            <a:ext cx="7214271" cy="606425"/>
          </a:xfrm>
          <a:prstGeom prst="rect">
            <a:avLst/>
          </a:prstGeom>
        </p:spPr>
        <p:txBody>
          <a:bodyPr anchor="t" rtlCol="false" tIns="0" lIns="0" bIns="0" rIns="0">
            <a:spAutoFit/>
          </a:bodyPr>
          <a:lstStyle/>
          <a:p>
            <a:pPr algn="l">
              <a:lnSpc>
                <a:spcPts val="4900"/>
              </a:lnSpc>
            </a:pPr>
            <a:r>
              <a:rPr lang="en-US" sz="3500" spc="35">
                <a:solidFill>
                  <a:srgbClr val="1A1A1A"/>
                </a:solidFill>
                <a:latin typeface="Glacial Indifference"/>
                <a:ea typeface="Glacial Indifference"/>
                <a:cs typeface="Glacial Indifference"/>
                <a:sym typeface="Glacial Indifference"/>
              </a:rPr>
              <a:t>@varasanichinmoy</a:t>
            </a:r>
          </a:p>
        </p:txBody>
      </p:sp>
      <p:sp>
        <p:nvSpPr>
          <p:cNvPr name="TextBox 9" id="9"/>
          <p:cNvSpPr txBox="true"/>
          <p:nvPr/>
        </p:nvSpPr>
        <p:spPr>
          <a:xfrm rot="0">
            <a:off x="1028700" y="2268247"/>
            <a:ext cx="8115300" cy="1193800"/>
          </a:xfrm>
          <a:prstGeom prst="rect">
            <a:avLst/>
          </a:prstGeom>
        </p:spPr>
        <p:txBody>
          <a:bodyPr anchor="t" rtlCol="false" tIns="0" lIns="0" bIns="0" rIns="0">
            <a:spAutoFit/>
          </a:bodyPr>
          <a:lstStyle/>
          <a:p>
            <a:pPr algn="l">
              <a:lnSpc>
                <a:spcPts val="9799"/>
              </a:lnSpc>
            </a:pPr>
            <a:r>
              <a:rPr lang="en-US" b="true" sz="6999">
                <a:solidFill>
                  <a:srgbClr val="3A6367"/>
                </a:solidFill>
                <a:latin typeface="League Spartan"/>
                <a:ea typeface="League Spartan"/>
                <a:cs typeface="League Spartan"/>
                <a:sym typeface="League Spartan"/>
              </a:rPr>
              <a:t>THANK YOU!</a:t>
            </a:r>
          </a:p>
        </p:txBody>
      </p:sp>
      <p:sp>
        <p:nvSpPr>
          <p:cNvPr name="TextBox 10" id="10"/>
          <p:cNvSpPr txBox="true"/>
          <p:nvPr/>
        </p:nvSpPr>
        <p:spPr>
          <a:xfrm rot="0">
            <a:off x="1028700" y="3662073"/>
            <a:ext cx="8115300" cy="854076"/>
          </a:xfrm>
          <a:prstGeom prst="rect">
            <a:avLst/>
          </a:prstGeom>
        </p:spPr>
        <p:txBody>
          <a:bodyPr anchor="t" rtlCol="false" tIns="0" lIns="0" bIns="0" rIns="0">
            <a:spAutoFit/>
          </a:bodyPr>
          <a:lstStyle/>
          <a:p>
            <a:pPr algn="l">
              <a:lnSpc>
                <a:spcPts val="6999"/>
              </a:lnSpc>
            </a:pPr>
            <a:r>
              <a:rPr lang="en-US" sz="4999">
                <a:solidFill>
                  <a:srgbClr val="000000"/>
                </a:solidFill>
                <a:latin typeface="Glacial Indifference"/>
                <a:ea typeface="Glacial Indifference"/>
                <a:cs typeface="Glacial Indifference"/>
                <a:sym typeface="Glacial Indifference"/>
              </a:rPr>
              <a:t>LET'S CONNECT.</a:t>
            </a:r>
          </a:p>
        </p:txBody>
      </p:sp>
      <p:grpSp>
        <p:nvGrpSpPr>
          <p:cNvPr name="Group 11" id="11"/>
          <p:cNvGrpSpPr/>
          <p:nvPr/>
        </p:nvGrpSpPr>
        <p:grpSpPr>
          <a:xfrm rot="0">
            <a:off x="11025002" y="3441346"/>
            <a:ext cx="3228222" cy="3228222"/>
            <a:chOff x="0" y="0"/>
            <a:chExt cx="6350000" cy="6350000"/>
          </a:xfrm>
        </p:grpSpPr>
        <p:sp>
          <p:nvSpPr>
            <p:cNvPr name="Freeform 12" id="12"/>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10"/>
              <a:stretch>
                <a:fillRect l="-8835" t="0" r="-8835" b="0"/>
              </a:stretch>
            </a:blipFill>
          </p:spPr>
        </p:sp>
      </p:grpSp>
    </p:spTree>
  </p:cSld>
  <p:clrMapOvr>
    <a:masterClrMapping/>
  </p:clrMapOvr>
  <p:transition spd="slow">
    <p:cover dir="l"/>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BD3D0"/>
        </a:solidFill>
      </p:bgPr>
    </p:bg>
    <p:spTree>
      <p:nvGrpSpPr>
        <p:cNvPr id="1" name=""/>
        <p:cNvGrpSpPr/>
        <p:nvPr/>
      </p:nvGrpSpPr>
      <p:grpSpPr>
        <a:xfrm>
          <a:off x="0" y="0"/>
          <a:ext cx="0" cy="0"/>
          <a:chOff x="0" y="0"/>
          <a:chExt cx="0" cy="0"/>
        </a:xfrm>
      </p:grpSpPr>
      <p:sp>
        <p:nvSpPr>
          <p:cNvPr name="Freeform 2" id="2"/>
          <p:cNvSpPr/>
          <p:nvPr/>
        </p:nvSpPr>
        <p:spPr>
          <a:xfrm flipH="false" flipV="true" rot="5400000">
            <a:off x="9556282" y="159218"/>
            <a:ext cx="11772936" cy="12597500"/>
          </a:xfrm>
          <a:custGeom>
            <a:avLst/>
            <a:gdLst/>
            <a:ahLst/>
            <a:cxnLst/>
            <a:rect r="r" b="b" t="t" l="l"/>
            <a:pathLst>
              <a:path h="12597500" w="11772936">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332880" y="5607442"/>
            <a:ext cx="3770653" cy="4114800"/>
          </a:xfrm>
          <a:custGeom>
            <a:avLst/>
            <a:gdLst/>
            <a:ahLst/>
            <a:cxnLst/>
            <a:rect r="r" b="b" t="t" l="l"/>
            <a:pathLst>
              <a:path h="4114800" w="3770653">
                <a:moveTo>
                  <a:pt x="0" y="0"/>
                </a:moveTo>
                <a:lnTo>
                  <a:pt x="3770653" y="0"/>
                </a:lnTo>
                <a:lnTo>
                  <a:pt x="3770653"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1656653"/>
            <a:ext cx="8864023" cy="2208293"/>
          </a:xfrm>
          <a:prstGeom prst="rect">
            <a:avLst/>
          </a:prstGeom>
        </p:spPr>
        <p:txBody>
          <a:bodyPr anchor="t" rtlCol="false" tIns="0" lIns="0" bIns="0" rIns="0">
            <a:spAutoFit/>
          </a:bodyPr>
          <a:lstStyle/>
          <a:p>
            <a:pPr algn="l">
              <a:lnSpc>
                <a:spcPts val="5858"/>
              </a:lnSpc>
            </a:pPr>
            <a:r>
              <a:rPr lang="en-US" sz="4184" b="true">
                <a:solidFill>
                  <a:srgbClr val="000000"/>
                </a:solidFill>
                <a:latin typeface="Glacial Indifference Bold"/>
                <a:ea typeface="Glacial Indifference Bold"/>
                <a:cs typeface="Glacial Indifference Bold"/>
                <a:sym typeface="Glacial Indifference Bold"/>
              </a:rPr>
              <a:t>Impl</a:t>
            </a:r>
            <a:r>
              <a:rPr lang="en-US" sz="4184" b="true">
                <a:solidFill>
                  <a:srgbClr val="000000"/>
                </a:solidFill>
                <a:latin typeface="Glacial Indifference Bold"/>
                <a:ea typeface="Glacial Indifference Bold"/>
                <a:cs typeface="Glacial Indifference Bold"/>
                <a:sym typeface="Glacial Indifference Bold"/>
              </a:rPr>
              <a:t>ement mental health awareness and safety measures to protect and support every student</a:t>
            </a:r>
          </a:p>
        </p:txBody>
      </p:sp>
      <p:sp>
        <p:nvSpPr>
          <p:cNvPr name="TextBox 5" id="5"/>
          <p:cNvSpPr txBox="true"/>
          <p:nvPr/>
        </p:nvSpPr>
        <p:spPr>
          <a:xfrm rot="0">
            <a:off x="841663" y="3555122"/>
            <a:ext cx="8473497" cy="6167120"/>
          </a:xfrm>
          <a:prstGeom prst="rect">
            <a:avLst/>
          </a:prstGeom>
        </p:spPr>
        <p:txBody>
          <a:bodyPr anchor="t" rtlCol="false" tIns="0" lIns="0" bIns="0" rIns="0">
            <a:spAutoFit/>
          </a:bodyPr>
          <a:lstStyle/>
          <a:p>
            <a:pPr algn="l">
              <a:lnSpc>
                <a:spcPts val="4479"/>
              </a:lnSpc>
            </a:pPr>
          </a:p>
          <a:p>
            <a:pPr algn="l" marL="690877" indent="-345439" lvl="1">
              <a:lnSpc>
                <a:spcPts val="4479"/>
              </a:lnSpc>
              <a:buFont typeface="Arial"/>
              <a:buChar char="•"/>
            </a:pPr>
            <a:r>
              <a:rPr lang="en-US" sz="3199">
                <a:solidFill>
                  <a:srgbClr val="000000"/>
                </a:solidFill>
                <a:latin typeface="Glacial Indifference"/>
                <a:ea typeface="Glacial Indifference"/>
                <a:cs typeface="Glacial Indifference"/>
                <a:sym typeface="Glacial Indifference"/>
              </a:rPr>
              <a:t>R</a:t>
            </a:r>
            <a:r>
              <a:rPr lang="en-US" sz="3199">
                <a:solidFill>
                  <a:srgbClr val="000000"/>
                </a:solidFill>
                <a:latin typeface="Glacial Indifference"/>
                <a:ea typeface="Glacial Indifference"/>
                <a:cs typeface="Glacial Indifference"/>
                <a:sym typeface="Glacial Indifference"/>
              </a:rPr>
              <a:t>ecent Incident in Andhra Pradesh</a:t>
            </a:r>
          </a:p>
          <a:p>
            <a:pPr algn="l" marL="690877" indent="-345439" lvl="1">
              <a:lnSpc>
                <a:spcPts val="4479"/>
              </a:lnSpc>
              <a:buFont typeface="Arial"/>
              <a:buChar char="•"/>
            </a:pPr>
            <a:r>
              <a:rPr lang="en-US" sz="3199">
                <a:solidFill>
                  <a:srgbClr val="000000"/>
                </a:solidFill>
                <a:latin typeface="Glacial Indifference"/>
                <a:ea typeface="Glacial Indifference"/>
                <a:cs typeface="Glacial Indifference"/>
                <a:sym typeface="Glacial Indifference"/>
              </a:rPr>
              <a:t>Supreme Court Intervention</a:t>
            </a:r>
          </a:p>
          <a:p>
            <a:pPr algn="l" marL="690877" indent="-345439" lvl="1">
              <a:lnSpc>
                <a:spcPts val="4479"/>
              </a:lnSpc>
              <a:buFont typeface="Arial"/>
              <a:buChar char="•"/>
            </a:pPr>
            <a:r>
              <a:rPr lang="en-US" sz="3199">
                <a:solidFill>
                  <a:srgbClr val="000000"/>
                </a:solidFill>
                <a:latin typeface="Glacial Indifference"/>
                <a:ea typeface="Glacial Indifference"/>
                <a:cs typeface="Glacial Indifference"/>
                <a:sym typeface="Glacial Indifference"/>
              </a:rPr>
              <a:t>Staff Role is Crucial</a:t>
            </a:r>
          </a:p>
          <a:p>
            <a:pPr algn="l" marL="690877" indent="-345439" lvl="1">
              <a:lnSpc>
                <a:spcPts val="4479"/>
              </a:lnSpc>
              <a:buFont typeface="Arial"/>
              <a:buChar char="•"/>
            </a:pPr>
            <a:r>
              <a:rPr lang="en-US" sz="3199">
                <a:solidFill>
                  <a:srgbClr val="000000"/>
                </a:solidFill>
                <a:latin typeface="Glacial Indifference"/>
                <a:ea typeface="Glacial Indifference"/>
                <a:cs typeface="Glacial Indifference"/>
                <a:sym typeface="Glacial Indifference"/>
              </a:rPr>
              <a:t>Recognising Warning Signs in Students </a:t>
            </a:r>
          </a:p>
          <a:p>
            <a:pPr algn="l" marL="690877" indent="-345439" lvl="1">
              <a:lnSpc>
                <a:spcPts val="4479"/>
              </a:lnSpc>
              <a:buFont typeface="Arial"/>
              <a:buChar char="•"/>
            </a:pPr>
            <a:r>
              <a:rPr lang="en-US" sz="3199">
                <a:solidFill>
                  <a:srgbClr val="000000"/>
                </a:solidFill>
                <a:latin typeface="Glacial Indifference"/>
                <a:ea typeface="Glacial Indifference"/>
                <a:cs typeface="Glacial Indifference"/>
                <a:sym typeface="Glacial Indifference"/>
              </a:rPr>
              <a:t>Preventing Academic Pressure &amp; Bullying</a:t>
            </a:r>
          </a:p>
          <a:p>
            <a:pPr algn="l" marL="690877" indent="-345439" lvl="1">
              <a:lnSpc>
                <a:spcPts val="4479"/>
              </a:lnSpc>
              <a:buFont typeface="Arial"/>
              <a:buChar char="•"/>
            </a:pPr>
            <a:r>
              <a:rPr lang="en-US" sz="3199">
                <a:solidFill>
                  <a:srgbClr val="000000"/>
                </a:solidFill>
                <a:latin typeface="Glacial Indifference"/>
                <a:ea typeface="Glacial Indifference"/>
                <a:cs typeface="Glacial Indifference"/>
                <a:sym typeface="Glacial Indifference"/>
              </a:rPr>
              <a:t>Promoting Inclusivity &amp; Sensitivity</a:t>
            </a:r>
          </a:p>
          <a:p>
            <a:pPr algn="l" marL="690877" indent="-345439" lvl="1">
              <a:lnSpc>
                <a:spcPts val="4479"/>
              </a:lnSpc>
              <a:buFont typeface="Arial"/>
              <a:buChar char="•"/>
            </a:pPr>
            <a:r>
              <a:rPr lang="en-US" sz="3199">
                <a:solidFill>
                  <a:srgbClr val="000000"/>
                </a:solidFill>
                <a:latin typeface="Glacial Indifference"/>
                <a:ea typeface="Glacial Indifference"/>
                <a:cs typeface="Glacial Indifference"/>
                <a:sym typeface="Glacial Indifference"/>
              </a:rPr>
              <a:t>Handling Self-Harm or Crisis Situations</a:t>
            </a:r>
          </a:p>
          <a:p>
            <a:pPr algn="l" marL="690877" indent="-345439" lvl="1">
              <a:lnSpc>
                <a:spcPts val="4479"/>
              </a:lnSpc>
              <a:buFont typeface="Arial"/>
              <a:buChar char="•"/>
            </a:pPr>
            <a:r>
              <a:rPr lang="en-US" sz="3199">
                <a:solidFill>
                  <a:srgbClr val="000000"/>
                </a:solidFill>
                <a:latin typeface="Glacial Indifference"/>
                <a:ea typeface="Glacial Indifference"/>
                <a:cs typeface="Glacial Indifference"/>
                <a:sym typeface="Glacial Indifference"/>
              </a:rPr>
              <a:t>Psychological First Aid &amp; Initial Response</a:t>
            </a:r>
          </a:p>
          <a:p>
            <a:pPr algn="l" marL="690877" indent="-345439" lvl="1">
              <a:lnSpc>
                <a:spcPts val="4479"/>
              </a:lnSpc>
              <a:buFont typeface="Arial"/>
              <a:buChar char="•"/>
            </a:pPr>
            <a:r>
              <a:rPr lang="en-US" sz="3199">
                <a:solidFill>
                  <a:srgbClr val="000000"/>
                </a:solidFill>
                <a:latin typeface="Glacial Indifference"/>
                <a:ea typeface="Glacial Indifference"/>
                <a:cs typeface="Glacial Indifference"/>
                <a:sym typeface="Glacial Indifference"/>
              </a:rPr>
              <a:t>Creating a Safe and Supportive Campus</a:t>
            </a:r>
          </a:p>
          <a:p>
            <a:pPr algn="l" marL="690877" indent="-345439" lvl="1">
              <a:lnSpc>
                <a:spcPts val="4479"/>
              </a:lnSpc>
              <a:buFont typeface="Arial"/>
              <a:buChar char="•"/>
            </a:pPr>
            <a:r>
              <a:rPr lang="en-US" sz="3199">
                <a:solidFill>
                  <a:srgbClr val="000000"/>
                </a:solidFill>
                <a:latin typeface="Glacial Indifference"/>
                <a:ea typeface="Glacial Indifference"/>
                <a:cs typeface="Glacial Indifference"/>
                <a:sym typeface="Glacial Indifference"/>
              </a:rPr>
              <a:t>Compliance and Responsibility</a:t>
            </a:r>
          </a:p>
        </p:txBody>
      </p:sp>
      <p:sp>
        <p:nvSpPr>
          <p:cNvPr name="TextBox 6" id="6"/>
          <p:cNvSpPr txBox="true"/>
          <p:nvPr/>
        </p:nvSpPr>
        <p:spPr>
          <a:xfrm rot="0">
            <a:off x="841663" y="447675"/>
            <a:ext cx="8473497" cy="10382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TODAY'S AGENDA:</a:t>
            </a:r>
          </a:p>
        </p:txBody>
      </p:sp>
    </p:spTree>
  </p:cSld>
  <p:clrMapOvr>
    <a:masterClrMapping/>
  </p:clrMapOvr>
  <p:transition spd="slow">
    <p:cover dir="l"/>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AB7D1"/>
        </a:solidFill>
      </p:bgPr>
    </p:bg>
    <p:spTree>
      <p:nvGrpSpPr>
        <p:cNvPr id="1" name=""/>
        <p:cNvGrpSpPr/>
        <p:nvPr/>
      </p:nvGrpSpPr>
      <p:grpSpPr>
        <a:xfrm>
          <a:off x="0" y="0"/>
          <a:ext cx="0" cy="0"/>
          <a:chOff x="0" y="0"/>
          <a:chExt cx="0" cy="0"/>
        </a:xfrm>
      </p:grpSpPr>
      <p:sp>
        <p:nvSpPr>
          <p:cNvPr name="Freeform 2" id="2"/>
          <p:cNvSpPr/>
          <p:nvPr/>
        </p:nvSpPr>
        <p:spPr>
          <a:xfrm flipH="false" flipV="true" rot="5400000">
            <a:off x="10292319" y="-211204"/>
            <a:ext cx="12316238" cy="13178854"/>
          </a:xfrm>
          <a:custGeom>
            <a:avLst/>
            <a:gdLst/>
            <a:ahLst/>
            <a:cxnLst/>
            <a:rect r="r" b="b" t="t" l="l"/>
            <a:pathLst>
              <a:path h="13178854" w="12316238">
                <a:moveTo>
                  <a:pt x="0" y="13178854"/>
                </a:moveTo>
                <a:lnTo>
                  <a:pt x="12316238" y="13178854"/>
                </a:lnTo>
                <a:lnTo>
                  <a:pt x="12316238" y="0"/>
                </a:lnTo>
                <a:lnTo>
                  <a:pt x="0" y="0"/>
                </a:lnTo>
                <a:lnTo>
                  <a:pt x="0" y="13178854"/>
                </a:lnTo>
                <a:close/>
              </a:path>
            </a:pathLst>
          </a:custGeom>
          <a:blipFill>
            <a:blip r:embed="rId2">
              <a:extLst>
                <a:ext uri="{96DAC541-7B7A-43D3-8B79-37D633B846F1}">
                  <asvg:svgBlip xmlns:asvg="http://schemas.microsoft.com/office/drawing/2016/SVG/main" r:embed="rId3"/>
                </a:ext>
              </a:extLst>
            </a:blip>
            <a:stretch>
              <a:fillRect l="-2657" t="-2657" r="0" b="0"/>
            </a:stretch>
          </a:blipFill>
        </p:spPr>
      </p:sp>
      <p:grpSp>
        <p:nvGrpSpPr>
          <p:cNvPr name="Group 3" id="3"/>
          <p:cNvGrpSpPr/>
          <p:nvPr/>
        </p:nvGrpSpPr>
        <p:grpSpPr>
          <a:xfrm rot="0">
            <a:off x="14255857" y="6643517"/>
            <a:ext cx="3371832" cy="3371832"/>
            <a:chOff x="0" y="0"/>
            <a:chExt cx="6350000" cy="6350000"/>
          </a:xfrm>
        </p:grpSpPr>
        <p:sp>
          <p:nvSpPr>
            <p:cNvPr name="Freeform 4" id="4"/>
            <p:cNvSpPr/>
            <p:nvPr/>
          </p:nvSpPr>
          <p:spPr>
            <a:xfrm flipH="false" flipV="false" rot="0">
              <a:off x="0" y="0"/>
              <a:ext cx="6350000" cy="6351270"/>
            </a:xfrm>
            <a:custGeom>
              <a:avLst/>
              <a:gdLst/>
              <a:ahLst/>
              <a:cxnLst/>
              <a:rect r="r" b="b" t="t" l="l"/>
              <a:pathLst>
                <a:path h="6351270" w="635000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4"/>
              <a:stretch>
                <a:fillRect l="-10" t="0" r="-10" b="0"/>
              </a:stretch>
            </a:blipFill>
          </p:spPr>
        </p:sp>
      </p:grpSp>
      <p:sp>
        <p:nvSpPr>
          <p:cNvPr name="TextBox 5" id="5"/>
          <p:cNvSpPr txBox="true"/>
          <p:nvPr/>
        </p:nvSpPr>
        <p:spPr>
          <a:xfrm rot="0">
            <a:off x="710737" y="447675"/>
            <a:ext cx="8762372" cy="10382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ABOUT THE SPEAKER</a:t>
            </a:r>
          </a:p>
        </p:txBody>
      </p:sp>
      <p:sp>
        <p:nvSpPr>
          <p:cNvPr name="TextBox 6" id="6"/>
          <p:cNvSpPr txBox="true"/>
          <p:nvPr/>
        </p:nvSpPr>
        <p:spPr>
          <a:xfrm rot="0">
            <a:off x="710737" y="1857375"/>
            <a:ext cx="8762372" cy="2098675"/>
          </a:xfrm>
          <a:prstGeom prst="rect">
            <a:avLst/>
          </a:prstGeom>
        </p:spPr>
        <p:txBody>
          <a:bodyPr anchor="t" rtlCol="false" tIns="0" lIns="0" bIns="0" rIns="0">
            <a:spAutoFit/>
          </a:bodyPr>
          <a:lstStyle/>
          <a:p>
            <a:pPr algn="just">
              <a:lnSpc>
                <a:spcPts val="5599"/>
              </a:lnSpc>
            </a:pPr>
            <a:r>
              <a:rPr lang="en-US" b="true" sz="3999">
                <a:solidFill>
                  <a:srgbClr val="000000"/>
                </a:solidFill>
                <a:latin typeface="Glacial Indifference Bold"/>
                <a:ea typeface="Glacial Indifference Bold"/>
                <a:cs typeface="Glacial Indifference Bold"/>
                <a:sym typeface="Glacial Indifference Bold"/>
              </a:rPr>
              <a:t>Hi everyone! I'm Varanasi Chinmoy, a Corporate Trainer, Leadership Philosopher, and Counsellor. </a:t>
            </a:r>
          </a:p>
        </p:txBody>
      </p:sp>
      <p:sp>
        <p:nvSpPr>
          <p:cNvPr name="TextBox 7" id="7"/>
          <p:cNvSpPr txBox="true"/>
          <p:nvPr/>
        </p:nvSpPr>
        <p:spPr>
          <a:xfrm rot="0">
            <a:off x="710737" y="4331988"/>
            <a:ext cx="8762372" cy="5090161"/>
          </a:xfrm>
          <a:prstGeom prst="rect">
            <a:avLst/>
          </a:prstGeom>
        </p:spPr>
        <p:txBody>
          <a:bodyPr anchor="t" rtlCol="false" tIns="0" lIns="0" bIns="0" rIns="0">
            <a:spAutoFit/>
          </a:bodyPr>
          <a:lstStyle/>
          <a:p>
            <a:pPr algn="just">
              <a:lnSpc>
                <a:spcPts val="5039"/>
              </a:lnSpc>
            </a:pPr>
            <a:r>
              <a:rPr lang="en-US" sz="3599">
                <a:solidFill>
                  <a:srgbClr val="000000"/>
                </a:solidFill>
                <a:latin typeface="Glacial Indifference"/>
                <a:ea typeface="Glacial Indifference"/>
                <a:cs typeface="Glacial Indifference"/>
                <a:sym typeface="Glacial Indifference"/>
              </a:rPr>
              <a:t>I am deeply committed to promoting mental health awareness, supporting students and staff in managing stress, building resilience, and creating a positive, inclusive, and safe environment where every student &amp; staff can thrive academically, emotionally, and personally.</a:t>
            </a:r>
          </a:p>
          <a:p>
            <a:pPr algn="just">
              <a:lnSpc>
                <a:spcPts val="5039"/>
              </a:lnSpc>
            </a:pPr>
          </a:p>
        </p:txBody>
      </p:sp>
    </p:spTree>
  </p:cSld>
  <p:clrMapOvr>
    <a:masterClrMapping/>
  </p:clrMapOvr>
  <p:transition spd="slow">
    <p:cover dir="l"/>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CF2A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9593" y="1864193"/>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5400000">
            <a:off x="10874657" y="1864193"/>
            <a:ext cx="11772936" cy="12597500"/>
          </a:xfrm>
          <a:custGeom>
            <a:avLst/>
            <a:gdLst/>
            <a:ahLst/>
            <a:cxnLst/>
            <a:rect r="r" b="b" t="t" l="l"/>
            <a:pathLst>
              <a:path h="12597500" w="11772936">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6499722" y="5804948"/>
            <a:ext cx="5288556" cy="4482052"/>
          </a:xfrm>
          <a:custGeom>
            <a:avLst/>
            <a:gdLst/>
            <a:ahLst/>
            <a:cxnLst/>
            <a:rect r="r" b="b" t="t" l="l"/>
            <a:pathLst>
              <a:path h="4482052" w="5288556">
                <a:moveTo>
                  <a:pt x="0" y="0"/>
                </a:moveTo>
                <a:lnTo>
                  <a:pt x="5288556" y="0"/>
                </a:lnTo>
                <a:lnTo>
                  <a:pt x="5288556" y="4482052"/>
                </a:lnTo>
                <a:lnTo>
                  <a:pt x="0" y="4482052"/>
                </a:lnTo>
                <a:lnTo>
                  <a:pt x="0" y="0"/>
                </a:lnTo>
                <a:close/>
              </a:path>
            </a:pathLst>
          </a:custGeom>
          <a:blipFill>
            <a:blip r:embed="rId4"/>
            <a:stretch>
              <a:fillRect l="0" t="0" r="0" b="0"/>
            </a:stretch>
          </a:blipFill>
        </p:spPr>
      </p:sp>
      <p:sp>
        <p:nvSpPr>
          <p:cNvPr name="TextBox 5" id="5"/>
          <p:cNvSpPr txBox="true"/>
          <p:nvPr/>
        </p:nvSpPr>
        <p:spPr>
          <a:xfrm rot="0">
            <a:off x="1028700" y="428142"/>
            <a:ext cx="16230600" cy="2105025"/>
          </a:xfrm>
          <a:prstGeom prst="rect">
            <a:avLst/>
          </a:prstGeom>
        </p:spPr>
        <p:txBody>
          <a:bodyPr anchor="t" rtlCol="false" tIns="0" lIns="0" bIns="0" rIns="0">
            <a:spAutoFit/>
          </a:bodyPr>
          <a:lstStyle/>
          <a:p>
            <a:pPr algn="ctr">
              <a:lnSpc>
                <a:spcPts val="8400"/>
              </a:lnSpc>
            </a:pPr>
            <a:r>
              <a:rPr lang="en-US" b="true" sz="6000">
                <a:solidFill>
                  <a:srgbClr val="3A6367"/>
                </a:solidFill>
                <a:latin typeface="League Spartan"/>
                <a:ea typeface="League Spartan"/>
                <a:cs typeface="League Spartan"/>
                <a:sym typeface="League Spartan"/>
              </a:rPr>
              <a:t>WHY IT'S IMPORTANT TO TALK ABOUT MENTAL HEALTH IN THE CAMPUS</a:t>
            </a:r>
          </a:p>
        </p:txBody>
      </p:sp>
      <p:sp>
        <p:nvSpPr>
          <p:cNvPr name="TextBox 6" id="6"/>
          <p:cNvSpPr txBox="true"/>
          <p:nvPr/>
        </p:nvSpPr>
        <p:spPr>
          <a:xfrm rot="0">
            <a:off x="1706906" y="2589892"/>
            <a:ext cx="14874189" cy="2803525"/>
          </a:xfrm>
          <a:prstGeom prst="rect">
            <a:avLst/>
          </a:prstGeom>
        </p:spPr>
        <p:txBody>
          <a:bodyPr anchor="t" rtlCol="false" tIns="0" lIns="0" bIns="0" rIns="0">
            <a:spAutoFit/>
          </a:bodyPr>
          <a:lstStyle/>
          <a:p>
            <a:pPr algn="ctr">
              <a:lnSpc>
                <a:spcPts val="5599"/>
              </a:lnSpc>
            </a:pPr>
            <a:r>
              <a:rPr lang="en-US" sz="3999">
                <a:solidFill>
                  <a:srgbClr val="000000"/>
                </a:solidFill>
                <a:latin typeface="Glacial Indifference"/>
                <a:ea typeface="Glacial Indifference"/>
                <a:cs typeface="Glacial Indifference"/>
                <a:sym typeface="Glacial Indifference"/>
              </a:rPr>
              <a:t>As per Supreme Court guidelines, our college conducts staff training to raise awareness about mental health, helping staff recognize student distress, support well-being, and create a safe, inclusive, and supportive campus environment.</a:t>
            </a:r>
          </a:p>
        </p:txBody>
      </p:sp>
    </p:spTree>
  </p:cSld>
  <p:clrMapOvr>
    <a:masterClrMapping/>
  </p:clrMapOvr>
  <p:transition spd="slow">
    <p:cover dir="l"/>
  </p:transition>
</p:sld>
</file>

<file path=ppt/slides/slide5.xml><?xml version="1.0" encoding="utf-8"?>
<p:sld xmlns:p="http://schemas.openxmlformats.org/presentationml/2006/main" xmlns:a="http://schemas.openxmlformats.org/drawingml/2006/main">
  <p:cSld>
    <p:bg>
      <p:bgPr>
        <a:solidFill>
          <a:srgbClr val="ABD3D0"/>
        </a:solidFill>
      </p:bgPr>
    </p:bg>
    <p:spTree>
      <p:nvGrpSpPr>
        <p:cNvPr id="1" name=""/>
        <p:cNvGrpSpPr/>
        <p:nvPr/>
      </p:nvGrpSpPr>
      <p:grpSpPr>
        <a:xfrm>
          <a:off x="0" y="0"/>
          <a:ext cx="0" cy="0"/>
          <a:chOff x="0" y="0"/>
          <a:chExt cx="0" cy="0"/>
        </a:xfrm>
      </p:grpSpPr>
      <p:grpSp>
        <p:nvGrpSpPr>
          <p:cNvPr name="Group 2" id="2"/>
          <p:cNvGrpSpPr/>
          <p:nvPr/>
        </p:nvGrpSpPr>
        <p:grpSpPr>
          <a:xfrm rot="0">
            <a:off x="1328038" y="4661680"/>
            <a:ext cx="4456529" cy="1040711"/>
            <a:chOff x="0" y="0"/>
            <a:chExt cx="3400220" cy="794037"/>
          </a:xfrm>
        </p:grpSpPr>
        <p:sp>
          <p:nvSpPr>
            <p:cNvPr name="Freeform 3" id="3"/>
            <p:cNvSpPr/>
            <p:nvPr/>
          </p:nvSpPr>
          <p:spPr>
            <a:xfrm flipH="false" flipV="false" rot="0">
              <a:off x="31750" y="31750"/>
              <a:ext cx="3336720" cy="730537"/>
            </a:xfrm>
            <a:custGeom>
              <a:avLst/>
              <a:gdLst/>
              <a:ahLst/>
              <a:cxnLst/>
              <a:rect r="r" b="b" t="t" l="l"/>
              <a:pathLst>
                <a:path h="730537" w="3336720">
                  <a:moveTo>
                    <a:pt x="3244010" y="730537"/>
                  </a:moveTo>
                  <a:lnTo>
                    <a:pt x="92710" y="730537"/>
                  </a:lnTo>
                  <a:cubicBezTo>
                    <a:pt x="41910" y="730537"/>
                    <a:pt x="0" y="688627"/>
                    <a:pt x="0" y="637827"/>
                  </a:cubicBezTo>
                  <a:lnTo>
                    <a:pt x="0" y="92710"/>
                  </a:lnTo>
                  <a:cubicBezTo>
                    <a:pt x="0" y="41910"/>
                    <a:pt x="41910" y="0"/>
                    <a:pt x="92710" y="0"/>
                  </a:cubicBezTo>
                  <a:lnTo>
                    <a:pt x="3242740" y="0"/>
                  </a:lnTo>
                  <a:cubicBezTo>
                    <a:pt x="3293540" y="0"/>
                    <a:pt x="3335450" y="41910"/>
                    <a:pt x="3335450" y="92710"/>
                  </a:cubicBezTo>
                  <a:lnTo>
                    <a:pt x="3335450" y="636557"/>
                  </a:lnTo>
                  <a:cubicBezTo>
                    <a:pt x="3336720" y="688627"/>
                    <a:pt x="3294810" y="730537"/>
                    <a:pt x="3244010" y="730537"/>
                  </a:cubicBezTo>
                  <a:close/>
                </a:path>
              </a:pathLst>
            </a:custGeom>
            <a:solidFill>
              <a:srgbClr val="CCF2A6"/>
            </a:solidFill>
          </p:spPr>
        </p:sp>
        <p:sp>
          <p:nvSpPr>
            <p:cNvPr name="Freeform 4" id="4"/>
            <p:cNvSpPr/>
            <p:nvPr/>
          </p:nvSpPr>
          <p:spPr>
            <a:xfrm flipH="false" flipV="false" rot="0">
              <a:off x="0" y="0"/>
              <a:ext cx="3400220" cy="794037"/>
            </a:xfrm>
            <a:custGeom>
              <a:avLst/>
              <a:gdLst/>
              <a:ahLst/>
              <a:cxnLst/>
              <a:rect r="r" b="b" t="t" l="l"/>
              <a:pathLst>
                <a:path h="794037" w="3400220">
                  <a:moveTo>
                    <a:pt x="3275760" y="59690"/>
                  </a:moveTo>
                  <a:cubicBezTo>
                    <a:pt x="3311320" y="59690"/>
                    <a:pt x="3340530" y="88900"/>
                    <a:pt x="3340530" y="124460"/>
                  </a:cubicBezTo>
                  <a:lnTo>
                    <a:pt x="3340530" y="669577"/>
                  </a:lnTo>
                  <a:cubicBezTo>
                    <a:pt x="3340530" y="705137"/>
                    <a:pt x="3311320" y="734347"/>
                    <a:pt x="3275760" y="734347"/>
                  </a:cubicBezTo>
                  <a:lnTo>
                    <a:pt x="124460" y="734347"/>
                  </a:lnTo>
                  <a:cubicBezTo>
                    <a:pt x="88900" y="734347"/>
                    <a:pt x="59690" y="705137"/>
                    <a:pt x="59690" y="669577"/>
                  </a:cubicBezTo>
                  <a:lnTo>
                    <a:pt x="59690" y="124460"/>
                  </a:lnTo>
                  <a:cubicBezTo>
                    <a:pt x="59690" y="88900"/>
                    <a:pt x="88900" y="59690"/>
                    <a:pt x="124460" y="59690"/>
                  </a:cubicBezTo>
                  <a:lnTo>
                    <a:pt x="3275760" y="59690"/>
                  </a:lnTo>
                  <a:moveTo>
                    <a:pt x="3275760" y="0"/>
                  </a:moveTo>
                  <a:lnTo>
                    <a:pt x="124460" y="0"/>
                  </a:lnTo>
                  <a:cubicBezTo>
                    <a:pt x="55880" y="0"/>
                    <a:pt x="0" y="55880"/>
                    <a:pt x="0" y="124460"/>
                  </a:cubicBezTo>
                  <a:lnTo>
                    <a:pt x="0" y="669577"/>
                  </a:lnTo>
                  <a:cubicBezTo>
                    <a:pt x="0" y="738157"/>
                    <a:pt x="55880" y="794037"/>
                    <a:pt x="124460" y="794037"/>
                  </a:cubicBezTo>
                  <a:lnTo>
                    <a:pt x="3275760" y="794037"/>
                  </a:lnTo>
                  <a:cubicBezTo>
                    <a:pt x="3344340" y="794037"/>
                    <a:pt x="3400220" y="738157"/>
                    <a:pt x="3400220" y="669577"/>
                  </a:cubicBezTo>
                  <a:lnTo>
                    <a:pt x="3400220" y="124460"/>
                  </a:lnTo>
                  <a:cubicBezTo>
                    <a:pt x="3400220" y="55880"/>
                    <a:pt x="3344340" y="0"/>
                    <a:pt x="3275760" y="0"/>
                  </a:cubicBezTo>
                  <a:close/>
                </a:path>
              </a:pathLst>
            </a:custGeom>
            <a:solidFill>
              <a:srgbClr val="3A6367"/>
            </a:solidFill>
          </p:spPr>
        </p:sp>
      </p:grpSp>
      <p:sp>
        <p:nvSpPr>
          <p:cNvPr name="TextBox 5" id="5"/>
          <p:cNvSpPr txBox="true"/>
          <p:nvPr/>
        </p:nvSpPr>
        <p:spPr>
          <a:xfrm rot="0">
            <a:off x="1513872" y="4779591"/>
            <a:ext cx="4084862" cy="741680"/>
          </a:xfrm>
          <a:prstGeom prst="rect">
            <a:avLst/>
          </a:prstGeom>
        </p:spPr>
        <p:txBody>
          <a:bodyPr anchor="t" rtlCol="false" tIns="0" lIns="0" bIns="0" rIns="0">
            <a:spAutoFit/>
          </a:bodyPr>
          <a:lstStyle/>
          <a:p>
            <a:pPr algn="ctr">
              <a:lnSpc>
                <a:spcPts val="5980"/>
              </a:lnSpc>
            </a:pPr>
            <a:r>
              <a:rPr lang="en-US" b="true" sz="4600">
                <a:solidFill>
                  <a:srgbClr val="3A6367"/>
                </a:solidFill>
                <a:latin typeface="Glacial Indifference Bold"/>
                <a:ea typeface="Glacial Indifference Bold"/>
                <a:cs typeface="Glacial Indifference Bold"/>
                <a:sym typeface="Glacial Indifference Bold"/>
              </a:rPr>
              <a:t>ANXIETY </a:t>
            </a:r>
          </a:p>
        </p:txBody>
      </p:sp>
      <p:grpSp>
        <p:nvGrpSpPr>
          <p:cNvPr name="Group 6" id="6"/>
          <p:cNvGrpSpPr/>
          <p:nvPr/>
        </p:nvGrpSpPr>
        <p:grpSpPr>
          <a:xfrm rot="0">
            <a:off x="6915735" y="4669472"/>
            <a:ext cx="4456529" cy="1040711"/>
            <a:chOff x="0" y="0"/>
            <a:chExt cx="3400220" cy="794037"/>
          </a:xfrm>
        </p:grpSpPr>
        <p:sp>
          <p:nvSpPr>
            <p:cNvPr name="Freeform 7" id="7"/>
            <p:cNvSpPr/>
            <p:nvPr/>
          </p:nvSpPr>
          <p:spPr>
            <a:xfrm flipH="false" flipV="false" rot="0">
              <a:off x="31750" y="31750"/>
              <a:ext cx="3336720" cy="730537"/>
            </a:xfrm>
            <a:custGeom>
              <a:avLst/>
              <a:gdLst/>
              <a:ahLst/>
              <a:cxnLst/>
              <a:rect r="r" b="b" t="t" l="l"/>
              <a:pathLst>
                <a:path h="730537" w="3336720">
                  <a:moveTo>
                    <a:pt x="3244010" y="730537"/>
                  </a:moveTo>
                  <a:lnTo>
                    <a:pt x="92710" y="730537"/>
                  </a:lnTo>
                  <a:cubicBezTo>
                    <a:pt x="41910" y="730537"/>
                    <a:pt x="0" y="688627"/>
                    <a:pt x="0" y="637827"/>
                  </a:cubicBezTo>
                  <a:lnTo>
                    <a:pt x="0" y="92710"/>
                  </a:lnTo>
                  <a:cubicBezTo>
                    <a:pt x="0" y="41910"/>
                    <a:pt x="41910" y="0"/>
                    <a:pt x="92710" y="0"/>
                  </a:cubicBezTo>
                  <a:lnTo>
                    <a:pt x="3242740" y="0"/>
                  </a:lnTo>
                  <a:cubicBezTo>
                    <a:pt x="3293540" y="0"/>
                    <a:pt x="3335450" y="41910"/>
                    <a:pt x="3335450" y="92710"/>
                  </a:cubicBezTo>
                  <a:lnTo>
                    <a:pt x="3335450" y="636557"/>
                  </a:lnTo>
                  <a:cubicBezTo>
                    <a:pt x="3336720" y="688627"/>
                    <a:pt x="3294810" y="730537"/>
                    <a:pt x="3244010" y="730537"/>
                  </a:cubicBezTo>
                  <a:close/>
                </a:path>
              </a:pathLst>
            </a:custGeom>
            <a:solidFill>
              <a:srgbClr val="CCF2A6"/>
            </a:solidFill>
          </p:spPr>
        </p:sp>
        <p:sp>
          <p:nvSpPr>
            <p:cNvPr name="Freeform 8" id="8"/>
            <p:cNvSpPr/>
            <p:nvPr/>
          </p:nvSpPr>
          <p:spPr>
            <a:xfrm flipH="false" flipV="false" rot="0">
              <a:off x="0" y="0"/>
              <a:ext cx="3400220" cy="794037"/>
            </a:xfrm>
            <a:custGeom>
              <a:avLst/>
              <a:gdLst/>
              <a:ahLst/>
              <a:cxnLst/>
              <a:rect r="r" b="b" t="t" l="l"/>
              <a:pathLst>
                <a:path h="794037" w="3400220">
                  <a:moveTo>
                    <a:pt x="3275760" y="59690"/>
                  </a:moveTo>
                  <a:cubicBezTo>
                    <a:pt x="3311320" y="59690"/>
                    <a:pt x="3340530" y="88900"/>
                    <a:pt x="3340530" y="124460"/>
                  </a:cubicBezTo>
                  <a:lnTo>
                    <a:pt x="3340530" y="669577"/>
                  </a:lnTo>
                  <a:cubicBezTo>
                    <a:pt x="3340530" y="705137"/>
                    <a:pt x="3311320" y="734347"/>
                    <a:pt x="3275760" y="734347"/>
                  </a:cubicBezTo>
                  <a:lnTo>
                    <a:pt x="124460" y="734347"/>
                  </a:lnTo>
                  <a:cubicBezTo>
                    <a:pt x="88900" y="734347"/>
                    <a:pt x="59690" y="705137"/>
                    <a:pt x="59690" y="669577"/>
                  </a:cubicBezTo>
                  <a:lnTo>
                    <a:pt x="59690" y="124460"/>
                  </a:lnTo>
                  <a:cubicBezTo>
                    <a:pt x="59690" y="88900"/>
                    <a:pt x="88900" y="59690"/>
                    <a:pt x="124460" y="59690"/>
                  </a:cubicBezTo>
                  <a:lnTo>
                    <a:pt x="3275760" y="59690"/>
                  </a:lnTo>
                  <a:moveTo>
                    <a:pt x="3275760" y="0"/>
                  </a:moveTo>
                  <a:lnTo>
                    <a:pt x="124460" y="0"/>
                  </a:lnTo>
                  <a:cubicBezTo>
                    <a:pt x="55880" y="0"/>
                    <a:pt x="0" y="55880"/>
                    <a:pt x="0" y="124460"/>
                  </a:cubicBezTo>
                  <a:lnTo>
                    <a:pt x="0" y="669577"/>
                  </a:lnTo>
                  <a:cubicBezTo>
                    <a:pt x="0" y="738157"/>
                    <a:pt x="55880" y="794037"/>
                    <a:pt x="124460" y="794037"/>
                  </a:cubicBezTo>
                  <a:lnTo>
                    <a:pt x="3275760" y="794037"/>
                  </a:lnTo>
                  <a:cubicBezTo>
                    <a:pt x="3344340" y="794037"/>
                    <a:pt x="3400220" y="738157"/>
                    <a:pt x="3400220" y="669577"/>
                  </a:cubicBezTo>
                  <a:lnTo>
                    <a:pt x="3400220" y="124460"/>
                  </a:lnTo>
                  <a:cubicBezTo>
                    <a:pt x="3400220" y="55880"/>
                    <a:pt x="3344340" y="0"/>
                    <a:pt x="3275760" y="0"/>
                  </a:cubicBezTo>
                  <a:close/>
                </a:path>
              </a:pathLst>
            </a:custGeom>
            <a:solidFill>
              <a:srgbClr val="3A6367"/>
            </a:solidFill>
          </p:spPr>
        </p:sp>
      </p:grpSp>
      <p:sp>
        <p:nvSpPr>
          <p:cNvPr name="TextBox 9" id="9"/>
          <p:cNvSpPr txBox="true"/>
          <p:nvPr/>
        </p:nvSpPr>
        <p:spPr>
          <a:xfrm rot="0">
            <a:off x="7101569" y="4787383"/>
            <a:ext cx="4084862" cy="741680"/>
          </a:xfrm>
          <a:prstGeom prst="rect">
            <a:avLst/>
          </a:prstGeom>
        </p:spPr>
        <p:txBody>
          <a:bodyPr anchor="t" rtlCol="false" tIns="0" lIns="0" bIns="0" rIns="0">
            <a:spAutoFit/>
          </a:bodyPr>
          <a:lstStyle/>
          <a:p>
            <a:pPr algn="ctr">
              <a:lnSpc>
                <a:spcPts val="5980"/>
              </a:lnSpc>
            </a:pPr>
            <a:r>
              <a:rPr lang="en-US" b="true" sz="4600">
                <a:solidFill>
                  <a:srgbClr val="3A6367"/>
                </a:solidFill>
                <a:latin typeface="Glacial Indifference Bold"/>
                <a:ea typeface="Glacial Indifference Bold"/>
                <a:cs typeface="Glacial Indifference Bold"/>
                <a:sym typeface="Glacial Indifference Bold"/>
              </a:rPr>
              <a:t>STRESS</a:t>
            </a:r>
          </a:p>
        </p:txBody>
      </p:sp>
      <p:grpSp>
        <p:nvGrpSpPr>
          <p:cNvPr name="Group 10" id="10"/>
          <p:cNvGrpSpPr/>
          <p:nvPr/>
        </p:nvGrpSpPr>
        <p:grpSpPr>
          <a:xfrm rot="0">
            <a:off x="12503432" y="4661680"/>
            <a:ext cx="4456529" cy="1040711"/>
            <a:chOff x="0" y="0"/>
            <a:chExt cx="3400220" cy="794037"/>
          </a:xfrm>
        </p:grpSpPr>
        <p:sp>
          <p:nvSpPr>
            <p:cNvPr name="Freeform 11" id="11"/>
            <p:cNvSpPr/>
            <p:nvPr/>
          </p:nvSpPr>
          <p:spPr>
            <a:xfrm flipH="false" flipV="false" rot="0">
              <a:off x="31750" y="31750"/>
              <a:ext cx="3336720" cy="730537"/>
            </a:xfrm>
            <a:custGeom>
              <a:avLst/>
              <a:gdLst/>
              <a:ahLst/>
              <a:cxnLst/>
              <a:rect r="r" b="b" t="t" l="l"/>
              <a:pathLst>
                <a:path h="730537" w="3336720">
                  <a:moveTo>
                    <a:pt x="3244010" y="730537"/>
                  </a:moveTo>
                  <a:lnTo>
                    <a:pt x="92710" y="730537"/>
                  </a:lnTo>
                  <a:cubicBezTo>
                    <a:pt x="41910" y="730537"/>
                    <a:pt x="0" y="688627"/>
                    <a:pt x="0" y="637827"/>
                  </a:cubicBezTo>
                  <a:lnTo>
                    <a:pt x="0" y="92710"/>
                  </a:lnTo>
                  <a:cubicBezTo>
                    <a:pt x="0" y="41910"/>
                    <a:pt x="41910" y="0"/>
                    <a:pt x="92710" y="0"/>
                  </a:cubicBezTo>
                  <a:lnTo>
                    <a:pt x="3242740" y="0"/>
                  </a:lnTo>
                  <a:cubicBezTo>
                    <a:pt x="3293540" y="0"/>
                    <a:pt x="3335450" y="41910"/>
                    <a:pt x="3335450" y="92710"/>
                  </a:cubicBezTo>
                  <a:lnTo>
                    <a:pt x="3335450" y="636557"/>
                  </a:lnTo>
                  <a:cubicBezTo>
                    <a:pt x="3336720" y="688627"/>
                    <a:pt x="3294810" y="730537"/>
                    <a:pt x="3244010" y="730537"/>
                  </a:cubicBezTo>
                  <a:close/>
                </a:path>
              </a:pathLst>
            </a:custGeom>
            <a:solidFill>
              <a:srgbClr val="CCF2A6"/>
            </a:solidFill>
          </p:spPr>
        </p:sp>
        <p:sp>
          <p:nvSpPr>
            <p:cNvPr name="Freeform 12" id="12"/>
            <p:cNvSpPr/>
            <p:nvPr/>
          </p:nvSpPr>
          <p:spPr>
            <a:xfrm flipH="false" flipV="false" rot="0">
              <a:off x="0" y="0"/>
              <a:ext cx="3400220" cy="794037"/>
            </a:xfrm>
            <a:custGeom>
              <a:avLst/>
              <a:gdLst/>
              <a:ahLst/>
              <a:cxnLst/>
              <a:rect r="r" b="b" t="t" l="l"/>
              <a:pathLst>
                <a:path h="794037" w="3400220">
                  <a:moveTo>
                    <a:pt x="3275760" y="59690"/>
                  </a:moveTo>
                  <a:cubicBezTo>
                    <a:pt x="3311320" y="59690"/>
                    <a:pt x="3340530" y="88900"/>
                    <a:pt x="3340530" y="124460"/>
                  </a:cubicBezTo>
                  <a:lnTo>
                    <a:pt x="3340530" y="669577"/>
                  </a:lnTo>
                  <a:cubicBezTo>
                    <a:pt x="3340530" y="705137"/>
                    <a:pt x="3311320" y="734347"/>
                    <a:pt x="3275760" y="734347"/>
                  </a:cubicBezTo>
                  <a:lnTo>
                    <a:pt x="124460" y="734347"/>
                  </a:lnTo>
                  <a:cubicBezTo>
                    <a:pt x="88900" y="734347"/>
                    <a:pt x="59690" y="705137"/>
                    <a:pt x="59690" y="669577"/>
                  </a:cubicBezTo>
                  <a:lnTo>
                    <a:pt x="59690" y="124460"/>
                  </a:lnTo>
                  <a:cubicBezTo>
                    <a:pt x="59690" y="88900"/>
                    <a:pt x="88900" y="59690"/>
                    <a:pt x="124460" y="59690"/>
                  </a:cubicBezTo>
                  <a:lnTo>
                    <a:pt x="3275760" y="59690"/>
                  </a:lnTo>
                  <a:moveTo>
                    <a:pt x="3275760" y="0"/>
                  </a:moveTo>
                  <a:lnTo>
                    <a:pt x="124460" y="0"/>
                  </a:lnTo>
                  <a:cubicBezTo>
                    <a:pt x="55880" y="0"/>
                    <a:pt x="0" y="55880"/>
                    <a:pt x="0" y="124460"/>
                  </a:cubicBezTo>
                  <a:lnTo>
                    <a:pt x="0" y="669577"/>
                  </a:lnTo>
                  <a:cubicBezTo>
                    <a:pt x="0" y="738157"/>
                    <a:pt x="55880" y="794037"/>
                    <a:pt x="124460" y="794037"/>
                  </a:cubicBezTo>
                  <a:lnTo>
                    <a:pt x="3275760" y="794037"/>
                  </a:lnTo>
                  <a:cubicBezTo>
                    <a:pt x="3344340" y="794037"/>
                    <a:pt x="3400220" y="738157"/>
                    <a:pt x="3400220" y="669577"/>
                  </a:cubicBezTo>
                  <a:lnTo>
                    <a:pt x="3400220" y="124460"/>
                  </a:lnTo>
                  <a:cubicBezTo>
                    <a:pt x="3400220" y="55880"/>
                    <a:pt x="3344340" y="0"/>
                    <a:pt x="3275760" y="0"/>
                  </a:cubicBezTo>
                  <a:close/>
                </a:path>
              </a:pathLst>
            </a:custGeom>
            <a:solidFill>
              <a:srgbClr val="3A6367"/>
            </a:solidFill>
          </p:spPr>
        </p:sp>
      </p:grpSp>
      <p:sp>
        <p:nvSpPr>
          <p:cNvPr name="TextBox 13" id="13"/>
          <p:cNvSpPr txBox="true"/>
          <p:nvPr/>
        </p:nvSpPr>
        <p:spPr>
          <a:xfrm rot="0">
            <a:off x="12689266" y="4779591"/>
            <a:ext cx="4084862" cy="741680"/>
          </a:xfrm>
          <a:prstGeom prst="rect">
            <a:avLst/>
          </a:prstGeom>
        </p:spPr>
        <p:txBody>
          <a:bodyPr anchor="t" rtlCol="false" tIns="0" lIns="0" bIns="0" rIns="0">
            <a:spAutoFit/>
          </a:bodyPr>
          <a:lstStyle/>
          <a:p>
            <a:pPr algn="ctr">
              <a:lnSpc>
                <a:spcPts val="5980"/>
              </a:lnSpc>
            </a:pPr>
            <a:r>
              <a:rPr lang="en-US" b="true" sz="4600">
                <a:solidFill>
                  <a:srgbClr val="3A6367"/>
                </a:solidFill>
                <a:latin typeface="Glacial Indifference Bold"/>
                <a:ea typeface="Glacial Indifference Bold"/>
                <a:cs typeface="Glacial Indifference Bold"/>
                <a:sym typeface="Glacial Indifference Bold"/>
              </a:rPr>
              <a:t>ISOLATION</a:t>
            </a:r>
          </a:p>
        </p:txBody>
      </p:sp>
      <p:sp>
        <p:nvSpPr>
          <p:cNvPr name="TextBox 14" id="14"/>
          <p:cNvSpPr txBox="true"/>
          <p:nvPr/>
        </p:nvSpPr>
        <p:spPr>
          <a:xfrm rot="0">
            <a:off x="1028700" y="584724"/>
            <a:ext cx="16230600" cy="3171825"/>
          </a:xfrm>
          <a:prstGeom prst="rect">
            <a:avLst/>
          </a:prstGeom>
        </p:spPr>
        <p:txBody>
          <a:bodyPr anchor="t" rtlCol="false" tIns="0" lIns="0" bIns="0" rIns="0">
            <a:spAutoFit/>
          </a:bodyPr>
          <a:lstStyle/>
          <a:p>
            <a:pPr algn="ctr">
              <a:lnSpc>
                <a:spcPts val="8400"/>
              </a:lnSpc>
            </a:pPr>
            <a:r>
              <a:rPr lang="en-US" b="true" sz="6000">
                <a:solidFill>
                  <a:srgbClr val="3A6367"/>
                </a:solidFill>
                <a:latin typeface="League Spartan"/>
                <a:ea typeface="League Spartan"/>
                <a:cs typeface="League Spartan"/>
                <a:sym typeface="League Spartan"/>
              </a:rPr>
              <a:t>WHAT CAN HAPPEN IF A TEAM MEMBER IS UNABLE TO TALK ABOUT MENTAL HEALTH? IT MIGHT LEAD TO...</a:t>
            </a:r>
          </a:p>
        </p:txBody>
      </p:sp>
      <p:sp>
        <p:nvSpPr>
          <p:cNvPr name="TextBox 15" id="15"/>
          <p:cNvSpPr txBox="true"/>
          <p:nvPr/>
        </p:nvSpPr>
        <p:spPr>
          <a:xfrm rot="0">
            <a:off x="6616397" y="5901055"/>
            <a:ext cx="5055206" cy="3357245"/>
          </a:xfrm>
          <a:prstGeom prst="rect">
            <a:avLst/>
          </a:prstGeom>
        </p:spPr>
        <p:txBody>
          <a:bodyPr anchor="t" rtlCol="false" tIns="0" lIns="0" bIns="0" rIns="0">
            <a:spAutoFit/>
          </a:bodyPr>
          <a:lstStyle/>
          <a:p>
            <a:pPr algn="ctr">
              <a:lnSpc>
                <a:spcPts val="4479"/>
              </a:lnSpc>
            </a:pPr>
            <a:r>
              <a:rPr lang="en-US" sz="3199">
                <a:solidFill>
                  <a:srgbClr val="000000"/>
                </a:solidFill>
                <a:latin typeface="Glacial Indifference"/>
                <a:ea typeface="Glacial Indifference"/>
                <a:cs typeface="Glacial Indifference"/>
                <a:sym typeface="Glacial Indifference"/>
              </a:rPr>
              <a:t>Emotional or mental pressure caused by workload, deadlines, or expectations, which can reduce efficiency and impact staff well-being.</a:t>
            </a:r>
          </a:p>
        </p:txBody>
      </p:sp>
      <p:sp>
        <p:nvSpPr>
          <p:cNvPr name="TextBox 16" id="16"/>
          <p:cNvSpPr txBox="true"/>
          <p:nvPr/>
        </p:nvSpPr>
        <p:spPr>
          <a:xfrm rot="0">
            <a:off x="12204094" y="5901055"/>
            <a:ext cx="5055206" cy="3919220"/>
          </a:xfrm>
          <a:prstGeom prst="rect">
            <a:avLst/>
          </a:prstGeom>
        </p:spPr>
        <p:txBody>
          <a:bodyPr anchor="t" rtlCol="false" tIns="0" lIns="0" bIns="0" rIns="0">
            <a:spAutoFit/>
          </a:bodyPr>
          <a:lstStyle/>
          <a:p>
            <a:pPr algn="ctr">
              <a:lnSpc>
                <a:spcPts val="4479"/>
              </a:lnSpc>
            </a:pPr>
            <a:r>
              <a:rPr lang="en-US" sz="3199">
                <a:solidFill>
                  <a:srgbClr val="000000"/>
                </a:solidFill>
                <a:latin typeface="Glacial Indifference"/>
                <a:ea typeface="Glacial Indifference"/>
                <a:cs typeface="Glacial Indifference"/>
                <a:sym typeface="Glacial Indifference"/>
              </a:rPr>
              <a:t>Withdrawing from colleagues, students, or social interactions, which can make it harder to communicate, collaborate, or notice early signs of distress in others.</a:t>
            </a:r>
          </a:p>
        </p:txBody>
      </p:sp>
      <p:sp>
        <p:nvSpPr>
          <p:cNvPr name="TextBox 17" id="17"/>
          <p:cNvSpPr txBox="true"/>
          <p:nvPr/>
        </p:nvSpPr>
        <p:spPr>
          <a:xfrm rot="0">
            <a:off x="1028700" y="5901055"/>
            <a:ext cx="5055206" cy="3357245"/>
          </a:xfrm>
          <a:prstGeom prst="rect">
            <a:avLst/>
          </a:prstGeom>
        </p:spPr>
        <p:txBody>
          <a:bodyPr anchor="t" rtlCol="false" tIns="0" lIns="0" bIns="0" rIns="0">
            <a:spAutoFit/>
          </a:bodyPr>
          <a:lstStyle/>
          <a:p>
            <a:pPr algn="ctr">
              <a:lnSpc>
                <a:spcPts val="4479"/>
              </a:lnSpc>
            </a:pPr>
            <a:r>
              <a:rPr lang="en-US" sz="3199">
                <a:solidFill>
                  <a:srgbClr val="000000"/>
                </a:solidFill>
                <a:latin typeface="Glacial Indifference"/>
                <a:ea typeface="Glacial Indifference"/>
                <a:cs typeface="Glacial Indifference"/>
                <a:sym typeface="Glacial Indifference"/>
              </a:rPr>
              <a:t>A feeling of constant worry or tension that can affect concentration, decision-making, and interactions with students or collegues.</a:t>
            </a:r>
          </a:p>
          <a:p>
            <a:pPr algn="ctr">
              <a:lnSpc>
                <a:spcPts val="4479"/>
              </a:lnSpc>
            </a:pPr>
          </a:p>
        </p:txBody>
      </p:sp>
    </p:spTree>
  </p:cSld>
  <p:clrMapOvr>
    <a:masterClrMapping/>
  </p:clrMapOvr>
  <p:transition spd="slow">
    <p:cover dir="l"/>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AB7D1"/>
        </a:solidFill>
      </p:bgPr>
    </p:bg>
    <p:spTree>
      <p:nvGrpSpPr>
        <p:cNvPr id="1" name=""/>
        <p:cNvGrpSpPr/>
        <p:nvPr/>
      </p:nvGrpSpPr>
      <p:grpSpPr>
        <a:xfrm>
          <a:off x="0" y="0"/>
          <a:ext cx="0" cy="0"/>
          <a:chOff x="0" y="0"/>
          <a:chExt cx="0" cy="0"/>
        </a:xfrm>
      </p:grpSpPr>
      <p:sp>
        <p:nvSpPr>
          <p:cNvPr name="Freeform 2" id="2"/>
          <p:cNvSpPr/>
          <p:nvPr/>
        </p:nvSpPr>
        <p:spPr>
          <a:xfrm flipH="false" flipV="true" rot="5400000">
            <a:off x="10875464" y="313798"/>
            <a:ext cx="11772936" cy="12597500"/>
          </a:xfrm>
          <a:custGeom>
            <a:avLst/>
            <a:gdLst/>
            <a:ahLst/>
            <a:cxnLst/>
            <a:rect r="r" b="b" t="t" l="l"/>
            <a:pathLst>
              <a:path h="12597500" w="11772936">
                <a:moveTo>
                  <a:pt x="0" y="12597500"/>
                </a:moveTo>
                <a:lnTo>
                  <a:pt x="11772936" y="12597500"/>
                </a:lnTo>
                <a:lnTo>
                  <a:pt x="11772936" y="0"/>
                </a:lnTo>
                <a:lnTo>
                  <a:pt x="0" y="0"/>
                </a:lnTo>
                <a:lnTo>
                  <a:pt x="0" y="1259750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8520143" y="3731353"/>
            <a:ext cx="1247714" cy="589828"/>
          </a:xfrm>
          <a:custGeom>
            <a:avLst/>
            <a:gdLst/>
            <a:ahLst/>
            <a:cxnLst/>
            <a:rect r="r" b="b" t="t" l="l"/>
            <a:pathLst>
              <a:path h="589828" w="1247714">
                <a:moveTo>
                  <a:pt x="0" y="0"/>
                </a:moveTo>
                <a:lnTo>
                  <a:pt x="1247714" y="0"/>
                </a:lnTo>
                <a:lnTo>
                  <a:pt x="1247714" y="589828"/>
                </a:lnTo>
                <a:lnTo>
                  <a:pt x="0" y="58982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5707847" y="5141694"/>
            <a:ext cx="6316781" cy="5145306"/>
          </a:xfrm>
          <a:custGeom>
            <a:avLst/>
            <a:gdLst/>
            <a:ahLst/>
            <a:cxnLst/>
            <a:rect r="r" b="b" t="t" l="l"/>
            <a:pathLst>
              <a:path h="5145306" w="6316781">
                <a:moveTo>
                  <a:pt x="0" y="0"/>
                </a:moveTo>
                <a:lnTo>
                  <a:pt x="6316781" y="0"/>
                </a:lnTo>
                <a:lnTo>
                  <a:pt x="6316781" y="5145306"/>
                </a:lnTo>
                <a:lnTo>
                  <a:pt x="0" y="51453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6" id="6"/>
          <p:cNvSpPr txBox="true"/>
          <p:nvPr/>
        </p:nvSpPr>
        <p:spPr>
          <a:xfrm rot="0">
            <a:off x="1028700" y="338730"/>
            <a:ext cx="16230600" cy="3098164"/>
          </a:xfrm>
          <a:prstGeom prst="rect">
            <a:avLst/>
          </a:prstGeom>
        </p:spPr>
        <p:txBody>
          <a:bodyPr anchor="t" rtlCol="false" tIns="0" lIns="0" bIns="0" rIns="0">
            <a:spAutoFit/>
          </a:bodyPr>
          <a:lstStyle/>
          <a:p>
            <a:pPr algn="ctr">
              <a:lnSpc>
                <a:spcPts val="6160"/>
              </a:lnSpc>
            </a:pPr>
            <a:r>
              <a:rPr lang="en-US" b="true" sz="4400">
                <a:solidFill>
                  <a:srgbClr val="3A6367"/>
                </a:solidFill>
                <a:latin typeface="League Spartan"/>
                <a:ea typeface="League Spartan"/>
                <a:cs typeface="League Spartan"/>
                <a:sym typeface="League Spartan"/>
              </a:rPr>
              <a:t>UNDERSTANDING STUDENT MENTAL HEALTH: IMPORTANCE, AWARENESS, AND STAFF RESPONSIBILITY</a:t>
            </a:r>
          </a:p>
          <a:p>
            <a:pPr algn="ctr">
              <a:lnSpc>
                <a:spcPts val="6160"/>
              </a:lnSpc>
            </a:pPr>
          </a:p>
        </p:txBody>
      </p:sp>
      <p:sp>
        <p:nvSpPr>
          <p:cNvPr name="TextBox 7" id="7"/>
          <p:cNvSpPr txBox="true"/>
          <p:nvPr/>
        </p:nvSpPr>
        <p:spPr>
          <a:xfrm rot="0">
            <a:off x="1706906" y="2747918"/>
            <a:ext cx="14874189" cy="688975"/>
          </a:xfrm>
          <a:prstGeom prst="rect">
            <a:avLst/>
          </a:prstGeom>
        </p:spPr>
        <p:txBody>
          <a:bodyPr anchor="t" rtlCol="false" tIns="0" lIns="0" bIns="0" rIns="0">
            <a:spAutoFit/>
          </a:bodyPr>
          <a:lstStyle/>
          <a:p>
            <a:pPr algn="ctr">
              <a:lnSpc>
                <a:spcPts val="5599"/>
              </a:lnSpc>
            </a:pPr>
            <a:r>
              <a:rPr lang="en-US" sz="3999">
                <a:solidFill>
                  <a:srgbClr val="000000"/>
                </a:solidFill>
                <a:latin typeface="Glacial Indifference"/>
                <a:ea typeface="Glacial Indifference"/>
                <a:cs typeface="Glacial Indifference"/>
                <a:sym typeface="Glacial Indifference"/>
              </a:rPr>
              <a:t>Here are some of supreme court guidelines.</a:t>
            </a:r>
          </a:p>
        </p:txBody>
      </p:sp>
    </p:spTree>
  </p:cSld>
  <p:clrMapOvr>
    <a:masterClrMapping/>
  </p:clrMapOvr>
  <p:transition spd="slow">
    <p:cover dir="l"/>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CF2A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058400" y="0"/>
            <a:ext cx="8229600" cy="10287000"/>
            <a:chOff x="0" y="0"/>
            <a:chExt cx="3567681" cy="4459601"/>
          </a:xfrm>
        </p:grpSpPr>
        <p:sp>
          <p:nvSpPr>
            <p:cNvPr name="Freeform 4" id="4"/>
            <p:cNvSpPr/>
            <p:nvPr/>
          </p:nvSpPr>
          <p:spPr>
            <a:xfrm flipH="false" flipV="false" rot="0">
              <a:off x="0" y="0"/>
              <a:ext cx="3567681" cy="4459601"/>
            </a:xfrm>
            <a:custGeom>
              <a:avLst/>
              <a:gdLst/>
              <a:ahLst/>
              <a:cxnLst/>
              <a:rect r="r" b="b" t="t" l="l"/>
              <a:pathLst>
                <a:path h="4459601" w="3567681">
                  <a:moveTo>
                    <a:pt x="0" y="0"/>
                  </a:moveTo>
                  <a:lnTo>
                    <a:pt x="3567681" y="0"/>
                  </a:lnTo>
                  <a:lnTo>
                    <a:pt x="3567681" y="4459601"/>
                  </a:lnTo>
                  <a:lnTo>
                    <a:pt x="0" y="4459601"/>
                  </a:lnTo>
                  <a:close/>
                </a:path>
              </a:pathLst>
            </a:custGeom>
            <a:solidFill>
              <a:srgbClr val="3A6367"/>
            </a:solidFill>
          </p:spPr>
        </p:sp>
      </p:grpSp>
      <p:sp>
        <p:nvSpPr>
          <p:cNvPr name="AutoShape 5" id="5"/>
          <p:cNvSpPr/>
          <p:nvPr/>
        </p:nvSpPr>
        <p:spPr>
          <a:xfrm>
            <a:off x="10908376" y="3775291"/>
            <a:ext cx="6492240" cy="0"/>
          </a:xfrm>
          <a:prstGeom prst="line">
            <a:avLst/>
          </a:prstGeom>
          <a:ln cap="flat" w="47625">
            <a:solidFill>
              <a:srgbClr val="CCF2A6"/>
            </a:solidFill>
            <a:prstDash val="solid"/>
            <a:headEnd type="none" len="sm" w="sm"/>
            <a:tailEnd type="none" len="sm" w="sm"/>
          </a:ln>
        </p:spPr>
      </p:sp>
      <p:sp>
        <p:nvSpPr>
          <p:cNvPr name="Freeform 6" id="6"/>
          <p:cNvSpPr/>
          <p:nvPr/>
        </p:nvSpPr>
        <p:spPr>
          <a:xfrm flipH="false" flipV="false" rot="0">
            <a:off x="409951" y="4538729"/>
            <a:ext cx="6463852" cy="5316518"/>
          </a:xfrm>
          <a:custGeom>
            <a:avLst/>
            <a:gdLst/>
            <a:ahLst/>
            <a:cxnLst/>
            <a:rect r="r" b="b" t="t" l="l"/>
            <a:pathLst>
              <a:path h="5316518" w="6463852">
                <a:moveTo>
                  <a:pt x="0" y="0"/>
                </a:moveTo>
                <a:lnTo>
                  <a:pt x="6463852" y="0"/>
                </a:lnTo>
                <a:lnTo>
                  <a:pt x="6463852" y="5316518"/>
                </a:lnTo>
                <a:lnTo>
                  <a:pt x="0" y="5316518"/>
                </a:lnTo>
                <a:lnTo>
                  <a:pt x="0" y="0"/>
                </a:lnTo>
                <a:close/>
              </a:path>
            </a:pathLst>
          </a:custGeom>
          <a:blipFill>
            <a:blip r:embed="rId4"/>
            <a:stretch>
              <a:fillRect l="0" t="0" r="0" b="0"/>
            </a:stretch>
          </a:blipFill>
        </p:spPr>
      </p:sp>
      <p:sp>
        <p:nvSpPr>
          <p:cNvPr name="TextBox 7" id="7"/>
          <p:cNvSpPr txBox="true"/>
          <p:nvPr/>
        </p:nvSpPr>
        <p:spPr>
          <a:xfrm rot="0">
            <a:off x="588492" y="405740"/>
            <a:ext cx="8819457" cy="21050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RECENT INCIDENT IN ANDHRA PRADESH</a:t>
            </a:r>
          </a:p>
        </p:txBody>
      </p:sp>
      <p:sp>
        <p:nvSpPr>
          <p:cNvPr name="TextBox 8" id="8"/>
          <p:cNvSpPr txBox="true"/>
          <p:nvPr/>
        </p:nvSpPr>
        <p:spPr>
          <a:xfrm rot="0">
            <a:off x="10593385" y="472415"/>
            <a:ext cx="7122223" cy="2785745"/>
          </a:xfrm>
          <a:prstGeom prst="rect">
            <a:avLst/>
          </a:prstGeom>
        </p:spPr>
        <p:txBody>
          <a:bodyPr anchor="t" rtlCol="false" tIns="0" lIns="0" bIns="0" rIns="0">
            <a:spAutoFit/>
          </a:bodyPr>
          <a:lstStyle/>
          <a:p>
            <a:pPr algn="ctr">
              <a:lnSpc>
                <a:spcPts val="4480"/>
              </a:lnSpc>
            </a:pPr>
            <a:r>
              <a:rPr lang="en-US" b="true" sz="3200">
                <a:solidFill>
                  <a:srgbClr val="F2F2F2"/>
                </a:solidFill>
                <a:latin typeface="Glacial Indifference Bold"/>
                <a:ea typeface="Glacial Indifference Bold"/>
                <a:cs typeface="Glacial Indifference Bold"/>
                <a:sym typeface="Glacial Indifference Bold"/>
              </a:rPr>
              <a:t>The incident became a wake-up call for colleges and schools to implement structured mental health programs and create a safe, supportive environment for students</a:t>
            </a:r>
          </a:p>
        </p:txBody>
      </p:sp>
      <p:sp>
        <p:nvSpPr>
          <p:cNvPr name="TextBox 9" id="9"/>
          <p:cNvSpPr txBox="true"/>
          <p:nvPr/>
        </p:nvSpPr>
        <p:spPr>
          <a:xfrm rot="0">
            <a:off x="10593385" y="4370603"/>
            <a:ext cx="7122223" cy="5595620"/>
          </a:xfrm>
          <a:prstGeom prst="rect">
            <a:avLst/>
          </a:prstGeom>
        </p:spPr>
        <p:txBody>
          <a:bodyPr anchor="t" rtlCol="false" tIns="0" lIns="0" bIns="0" rIns="0">
            <a:spAutoFit/>
          </a:bodyPr>
          <a:lstStyle/>
          <a:p>
            <a:pPr algn="just">
              <a:lnSpc>
                <a:spcPts val="4480"/>
              </a:lnSpc>
            </a:pPr>
            <a:r>
              <a:rPr lang="en-US" sz="3200">
                <a:solidFill>
                  <a:srgbClr val="F2F2F2"/>
                </a:solidFill>
                <a:latin typeface="Glacial Indifference"/>
                <a:ea typeface="Glacial Indifference"/>
                <a:cs typeface="Glacial Indifference"/>
                <a:sym typeface="Glacial Indifference"/>
              </a:rPr>
              <a:t>A student in Andhra Pradesh tragically lost their life due to extreme academic pressure and lack of mental health support. The incident exposed institutional gaps such as insufficient counselling, untrained staff, and absence of emergency protocols, highlighting the urgent need for mental health awareness in educational institutions.</a:t>
            </a:r>
          </a:p>
        </p:txBody>
      </p:sp>
    </p:spTree>
  </p:cSld>
  <p:clrMapOvr>
    <a:masterClrMapping/>
  </p:clrMapOvr>
  <p:transition spd="slow">
    <p:cover dir="l"/>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BD3D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058400" y="0"/>
            <a:ext cx="8229600" cy="10287000"/>
            <a:chOff x="0" y="0"/>
            <a:chExt cx="3567681" cy="4459601"/>
          </a:xfrm>
        </p:grpSpPr>
        <p:sp>
          <p:nvSpPr>
            <p:cNvPr name="Freeform 4" id="4"/>
            <p:cNvSpPr/>
            <p:nvPr/>
          </p:nvSpPr>
          <p:spPr>
            <a:xfrm flipH="false" flipV="false" rot="0">
              <a:off x="0" y="0"/>
              <a:ext cx="3567681" cy="4459601"/>
            </a:xfrm>
            <a:custGeom>
              <a:avLst/>
              <a:gdLst/>
              <a:ahLst/>
              <a:cxnLst/>
              <a:rect r="r" b="b" t="t" l="l"/>
              <a:pathLst>
                <a:path h="4459601" w="3567681">
                  <a:moveTo>
                    <a:pt x="0" y="0"/>
                  </a:moveTo>
                  <a:lnTo>
                    <a:pt x="3567681" y="0"/>
                  </a:lnTo>
                  <a:lnTo>
                    <a:pt x="3567681" y="4459601"/>
                  </a:lnTo>
                  <a:lnTo>
                    <a:pt x="0" y="4459601"/>
                  </a:lnTo>
                  <a:close/>
                </a:path>
              </a:pathLst>
            </a:custGeom>
            <a:solidFill>
              <a:srgbClr val="3A6367"/>
            </a:solidFill>
          </p:spPr>
        </p:sp>
      </p:grpSp>
      <p:sp>
        <p:nvSpPr>
          <p:cNvPr name="AutoShape 5" id="5"/>
          <p:cNvSpPr/>
          <p:nvPr/>
        </p:nvSpPr>
        <p:spPr>
          <a:xfrm>
            <a:off x="10867561" y="3939764"/>
            <a:ext cx="6492240" cy="0"/>
          </a:xfrm>
          <a:prstGeom prst="line">
            <a:avLst/>
          </a:prstGeom>
          <a:ln cap="flat" w="47625">
            <a:solidFill>
              <a:srgbClr val="ABD3D0"/>
            </a:solidFill>
            <a:prstDash val="solid"/>
            <a:headEnd type="none" len="sm" w="sm"/>
            <a:tailEnd type="none" len="sm" w="sm"/>
          </a:ln>
        </p:spPr>
      </p:sp>
      <p:sp>
        <p:nvSpPr>
          <p:cNvPr name="Freeform 6" id="6"/>
          <p:cNvSpPr/>
          <p:nvPr/>
        </p:nvSpPr>
        <p:spPr>
          <a:xfrm flipH="false" flipV="false" rot="0">
            <a:off x="120057" y="4606053"/>
            <a:ext cx="8265557" cy="5861031"/>
          </a:xfrm>
          <a:custGeom>
            <a:avLst/>
            <a:gdLst/>
            <a:ahLst/>
            <a:cxnLst/>
            <a:rect r="r" b="b" t="t" l="l"/>
            <a:pathLst>
              <a:path h="5861031" w="8265557">
                <a:moveTo>
                  <a:pt x="0" y="0"/>
                </a:moveTo>
                <a:lnTo>
                  <a:pt x="8265557" y="0"/>
                </a:lnTo>
                <a:lnTo>
                  <a:pt x="8265557" y="5861032"/>
                </a:lnTo>
                <a:lnTo>
                  <a:pt x="0" y="58610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828606" y="416373"/>
            <a:ext cx="8848898" cy="21050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SUPREME COURT INTERVENTION</a:t>
            </a:r>
          </a:p>
        </p:txBody>
      </p:sp>
      <p:sp>
        <p:nvSpPr>
          <p:cNvPr name="TextBox 8" id="8"/>
          <p:cNvSpPr txBox="true"/>
          <p:nvPr/>
        </p:nvSpPr>
        <p:spPr>
          <a:xfrm rot="0">
            <a:off x="10577653" y="483048"/>
            <a:ext cx="7072055" cy="2785745"/>
          </a:xfrm>
          <a:prstGeom prst="rect">
            <a:avLst/>
          </a:prstGeom>
        </p:spPr>
        <p:txBody>
          <a:bodyPr anchor="t" rtlCol="false" tIns="0" lIns="0" bIns="0" rIns="0">
            <a:spAutoFit/>
          </a:bodyPr>
          <a:lstStyle/>
          <a:p>
            <a:pPr algn="ctr">
              <a:lnSpc>
                <a:spcPts val="4480"/>
              </a:lnSpc>
            </a:pPr>
            <a:r>
              <a:rPr lang="en-US" b="true" sz="3200">
                <a:solidFill>
                  <a:srgbClr val="F2F2F2"/>
                </a:solidFill>
                <a:latin typeface="Glacial Indifference Bold"/>
                <a:ea typeface="Glacial Indifference Bold"/>
                <a:cs typeface="Glacial Indifference Bold"/>
                <a:sym typeface="Glacial Indifference Bold"/>
              </a:rPr>
              <a:t>These directions mandate that institutions prevent student distress, suicides, and mental health crises, making compliance both a legal and moral responsibility.</a:t>
            </a:r>
          </a:p>
        </p:txBody>
      </p:sp>
      <p:sp>
        <p:nvSpPr>
          <p:cNvPr name="TextBox 9" id="9"/>
          <p:cNvSpPr txBox="true"/>
          <p:nvPr/>
        </p:nvSpPr>
        <p:spPr>
          <a:xfrm rot="0">
            <a:off x="10577653" y="4691380"/>
            <a:ext cx="7072055" cy="4471670"/>
          </a:xfrm>
          <a:prstGeom prst="rect">
            <a:avLst/>
          </a:prstGeom>
        </p:spPr>
        <p:txBody>
          <a:bodyPr anchor="t" rtlCol="false" tIns="0" lIns="0" bIns="0" rIns="0">
            <a:spAutoFit/>
          </a:bodyPr>
          <a:lstStyle/>
          <a:p>
            <a:pPr algn="just">
              <a:lnSpc>
                <a:spcPts val="4480"/>
              </a:lnSpc>
            </a:pPr>
            <a:r>
              <a:rPr lang="en-US" sz="3200">
                <a:solidFill>
                  <a:srgbClr val="F2F2F2"/>
                </a:solidFill>
                <a:latin typeface="Glacial Indifference"/>
                <a:ea typeface="Glacial Indifference"/>
                <a:cs typeface="Glacial Indifference"/>
                <a:sym typeface="Glacial Indifference"/>
              </a:rPr>
              <a:t>The Supreme Court recognized mental health as part of the right to life under Article 21. It issued guidelines requiring institutions to adopt uniform mental health policies, appoint qualified counsellors, maintain emergency protocols, and train staff to identify early warning signs.</a:t>
            </a:r>
          </a:p>
        </p:txBody>
      </p:sp>
    </p:spTree>
  </p:cSld>
  <p:clrMapOvr>
    <a:masterClrMapping/>
  </p:clrMapOvr>
  <p:transition spd="slow">
    <p:cover dir="l"/>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AB7D1"/>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59593" y="616418"/>
            <a:ext cx="11772936" cy="12597500"/>
          </a:xfrm>
          <a:custGeom>
            <a:avLst/>
            <a:gdLst/>
            <a:ahLst/>
            <a:cxnLst/>
            <a:rect r="r" b="b" t="t" l="l"/>
            <a:pathLst>
              <a:path h="12597500" w="11772936">
                <a:moveTo>
                  <a:pt x="0" y="0"/>
                </a:moveTo>
                <a:lnTo>
                  <a:pt x="11772936" y="0"/>
                </a:lnTo>
                <a:lnTo>
                  <a:pt x="11772936" y="12597500"/>
                </a:lnTo>
                <a:lnTo>
                  <a:pt x="0" y="125975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058400" y="0"/>
            <a:ext cx="8229600" cy="10287000"/>
            <a:chOff x="0" y="0"/>
            <a:chExt cx="3567681" cy="4459601"/>
          </a:xfrm>
        </p:grpSpPr>
        <p:sp>
          <p:nvSpPr>
            <p:cNvPr name="Freeform 4" id="4"/>
            <p:cNvSpPr/>
            <p:nvPr/>
          </p:nvSpPr>
          <p:spPr>
            <a:xfrm flipH="false" flipV="false" rot="0">
              <a:off x="0" y="0"/>
              <a:ext cx="3567681" cy="4459601"/>
            </a:xfrm>
            <a:custGeom>
              <a:avLst/>
              <a:gdLst/>
              <a:ahLst/>
              <a:cxnLst/>
              <a:rect r="r" b="b" t="t" l="l"/>
              <a:pathLst>
                <a:path h="4459601" w="3567681">
                  <a:moveTo>
                    <a:pt x="0" y="0"/>
                  </a:moveTo>
                  <a:lnTo>
                    <a:pt x="3567681" y="0"/>
                  </a:lnTo>
                  <a:lnTo>
                    <a:pt x="3567681" y="4459601"/>
                  </a:lnTo>
                  <a:lnTo>
                    <a:pt x="0" y="4459601"/>
                  </a:lnTo>
                  <a:close/>
                </a:path>
              </a:pathLst>
            </a:custGeom>
            <a:solidFill>
              <a:srgbClr val="3A6367"/>
            </a:solidFill>
          </p:spPr>
        </p:sp>
      </p:grpSp>
      <p:sp>
        <p:nvSpPr>
          <p:cNvPr name="AutoShape 5" id="5"/>
          <p:cNvSpPr/>
          <p:nvPr/>
        </p:nvSpPr>
        <p:spPr>
          <a:xfrm>
            <a:off x="10927080" y="3947160"/>
            <a:ext cx="6492240" cy="0"/>
          </a:xfrm>
          <a:prstGeom prst="line">
            <a:avLst/>
          </a:prstGeom>
          <a:ln cap="flat" w="47625">
            <a:solidFill>
              <a:srgbClr val="FAB7D1"/>
            </a:solidFill>
            <a:prstDash val="solid"/>
            <a:headEnd type="none" len="sm" w="sm"/>
            <a:tailEnd type="none" len="sm" w="sm"/>
          </a:ln>
        </p:spPr>
      </p:sp>
      <p:sp>
        <p:nvSpPr>
          <p:cNvPr name="Freeform 6" id="6"/>
          <p:cNvSpPr/>
          <p:nvPr/>
        </p:nvSpPr>
        <p:spPr>
          <a:xfrm flipH="false" flipV="false" rot="0">
            <a:off x="248332" y="3947160"/>
            <a:ext cx="6598727" cy="6062581"/>
          </a:xfrm>
          <a:custGeom>
            <a:avLst/>
            <a:gdLst/>
            <a:ahLst/>
            <a:cxnLst/>
            <a:rect r="r" b="b" t="t" l="l"/>
            <a:pathLst>
              <a:path h="6062581" w="6598727">
                <a:moveTo>
                  <a:pt x="0" y="0"/>
                </a:moveTo>
                <a:lnTo>
                  <a:pt x="6598727" y="0"/>
                </a:lnTo>
                <a:lnTo>
                  <a:pt x="6598727" y="6062581"/>
                </a:lnTo>
                <a:lnTo>
                  <a:pt x="0" y="6062581"/>
                </a:lnTo>
                <a:lnTo>
                  <a:pt x="0" y="0"/>
                </a:lnTo>
                <a:close/>
              </a:path>
            </a:pathLst>
          </a:custGeom>
          <a:blipFill>
            <a:blip r:embed="rId4"/>
            <a:stretch>
              <a:fillRect l="0" t="0" r="0" b="0"/>
            </a:stretch>
          </a:blipFill>
        </p:spPr>
      </p:sp>
      <p:sp>
        <p:nvSpPr>
          <p:cNvPr name="TextBox 7" id="7"/>
          <p:cNvSpPr txBox="true"/>
          <p:nvPr/>
        </p:nvSpPr>
        <p:spPr>
          <a:xfrm rot="0">
            <a:off x="888634" y="828675"/>
            <a:ext cx="8857653" cy="2105025"/>
          </a:xfrm>
          <a:prstGeom prst="rect">
            <a:avLst/>
          </a:prstGeom>
        </p:spPr>
        <p:txBody>
          <a:bodyPr anchor="t" rtlCol="false" tIns="0" lIns="0" bIns="0" rIns="0">
            <a:spAutoFit/>
          </a:bodyPr>
          <a:lstStyle/>
          <a:p>
            <a:pPr algn="l">
              <a:lnSpc>
                <a:spcPts val="8400"/>
              </a:lnSpc>
            </a:pPr>
            <a:r>
              <a:rPr lang="en-US" b="true" sz="6000">
                <a:solidFill>
                  <a:srgbClr val="3A6367"/>
                </a:solidFill>
                <a:latin typeface="League Spartan"/>
                <a:ea typeface="League Spartan"/>
                <a:cs typeface="League Spartan"/>
                <a:sym typeface="League Spartan"/>
              </a:rPr>
              <a:t>STAFF ROLE IS CRUCIAL</a:t>
            </a:r>
          </a:p>
        </p:txBody>
      </p:sp>
      <p:sp>
        <p:nvSpPr>
          <p:cNvPr name="TextBox 8" id="8"/>
          <p:cNvSpPr txBox="true"/>
          <p:nvPr/>
        </p:nvSpPr>
        <p:spPr>
          <a:xfrm rot="0">
            <a:off x="10577653" y="895350"/>
            <a:ext cx="6868684" cy="2223770"/>
          </a:xfrm>
          <a:prstGeom prst="rect">
            <a:avLst/>
          </a:prstGeom>
        </p:spPr>
        <p:txBody>
          <a:bodyPr anchor="t" rtlCol="false" tIns="0" lIns="0" bIns="0" rIns="0">
            <a:spAutoFit/>
          </a:bodyPr>
          <a:lstStyle/>
          <a:p>
            <a:pPr algn="ctr">
              <a:lnSpc>
                <a:spcPts val="4480"/>
              </a:lnSpc>
            </a:pPr>
            <a:r>
              <a:rPr lang="en-US" b="true" sz="3200">
                <a:solidFill>
                  <a:srgbClr val="F2F2F2"/>
                </a:solidFill>
                <a:latin typeface="Glacial Indifference Bold"/>
                <a:ea typeface="Glacial Indifference Bold"/>
                <a:cs typeface="Glacial Indifference Bold"/>
                <a:sym typeface="Glacial Indifference Bold"/>
              </a:rPr>
              <a:t>Staff involvement is essential to prevent crises, support students, and maintain a safe and inclusive campus environment.</a:t>
            </a:r>
          </a:p>
        </p:txBody>
      </p:sp>
      <p:sp>
        <p:nvSpPr>
          <p:cNvPr name="TextBox 9" id="9"/>
          <p:cNvSpPr txBox="true"/>
          <p:nvPr/>
        </p:nvSpPr>
        <p:spPr>
          <a:xfrm rot="0">
            <a:off x="10767060" y="4827270"/>
            <a:ext cx="6679277" cy="4471670"/>
          </a:xfrm>
          <a:prstGeom prst="rect">
            <a:avLst/>
          </a:prstGeom>
        </p:spPr>
        <p:txBody>
          <a:bodyPr anchor="t" rtlCol="false" tIns="0" lIns="0" bIns="0" rIns="0">
            <a:spAutoFit/>
          </a:bodyPr>
          <a:lstStyle/>
          <a:p>
            <a:pPr algn="just">
              <a:lnSpc>
                <a:spcPts val="4480"/>
              </a:lnSpc>
            </a:pPr>
            <a:r>
              <a:rPr lang="en-US" sz="3200">
                <a:solidFill>
                  <a:srgbClr val="F2F2F2"/>
                </a:solidFill>
                <a:latin typeface="Glacial Indifference"/>
                <a:ea typeface="Glacial Indifference"/>
                <a:cs typeface="Glacial Indifference"/>
                <a:sym typeface="Glacial Indifference"/>
              </a:rPr>
              <a:t>Staff serve as frontline support for students. They can notice changes in behavior, recognize stress indicators, and refer students to professional counsellors. Their active engagement fosters trust, open communication, and a positive campus culture that prioritizes student mental well-being.</a:t>
            </a:r>
          </a:p>
        </p:txBody>
      </p:sp>
    </p:spTree>
  </p:cSld>
  <p:clrMapOvr>
    <a:masterClrMapping/>
  </p:clrMapOvr>
  <p:transition spd="slow">
    <p:cover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DAG1d4fh4QI</dc:identifier>
  <dcterms:modified xsi:type="dcterms:W3CDTF">2011-08-01T06:04:30Z</dcterms:modified>
  <cp:revision>1</cp:revision>
  <dc:title>employee</dc:title>
</cp:coreProperties>
</file>